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Palatino Linotype"/>
      <p:regular r:id="rId32"/>
      <p:bold r:id="rId33"/>
      <p:italic r:id="rId34"/>
      <p:boldItalic r:id="rId35"/>
    </p:embeddedFon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289BED-6562-4DB0-94CE-5663BACE445B}">
  <a:tblStyle styleId="{0D289BED-6562-4DB0-94CE-5663BACE44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PalatinoLinotype-bold.fntdata"/><Relationship Id="rId10" Type="http://schemas.openxmlformats.org/officeDocument/2006/relationships/slide" Target="slides/slide3.xml"/><Relationship Id="rId32" Type="http://schemas.openxmlformats.org/officeDocument/2006/relationships/font" Target="fonts/PalatinoLinotype-regular.fntdata"/><Relationship Id="rId13" Type="http://schemas.openxmlformats.org/officeDocument/2006/relationships/slide" Target="slides/slide6.xml"/><Relationship Id="rId35" Type="http://schemas.openxmlformats.org/officeDocument/2006/relationships/font" Target="fonts/PalatinoLinotype-boldItalic.fntdata"/><Relationship Id="rId12" Type="http://schemas.openxmlformats.org/officeDocument/2006/relationships/slide" Target="slides/slide5.xml"/><Relationship Id="rId34" Type="http://schemas.openxmlformats.org/officeDocument/2006/relationships/font" Target="fonts/PalatinoLinotype-italic.fntdata"/><Relationship Id="rId15" Type="http://schemas.openxmlformats.org/officeDocument/2006/relationships/slide" Target="slides/slide8.xml"/><Relationship Id="rId37" Type="http://schemas.openxmlformats.org/officeDocument/2006/relationships/font" Target="fonts/CenturyGothic-bold.fntdata"/><Relationship Id="rId14" Type="http://schemas.openxmlformats.org/officeDocument/2006/relationships/slide" Target="slides/slide7.xml"/><Relationship Id="rId36" Type="http://schemas.openxmlformats.org/officeDocument/2006/relationships/font" Target="fonts/CenturyGothic-regular.fntdata"/><Relationship Id="rId17" Type="http://schemas.openxmlformats.org/officeDocument/2006/relationships/slide" Target="slides/slide10.xml"/><Relationship Id="rId39" Type="http://schemas.openxmlformats.org/officeDocument/2006/relationships/font" Target="fonts/CenturyGothic-boldItalic.fntdata"/><Relationship Id="rId16" Type="http://schemas.openxmlformats.org/officeDocument/2006/relationships/slide" Target="slides/slide9.xml"/><Relationship Id="rId38" Type="http://schemas.openxmlformats.org/officeDocument/2006/relationships/font" Target="fonts/CenturyGothic-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2e3aff1ec_4_34: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232e3aff1ec_4_34: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2e3aff0f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2e3aff0f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2e3aff0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2e3aff0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a1ef7c44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a1ef7c44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a1ef7c44f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a1ef7c44f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192492f3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192492f3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192492f3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192492f3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192492f3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192492f3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192492f3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192492f3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192492f3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e192492f3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192492f3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192492f3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3310fb0f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3310fb0f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192492f3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192492f3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192492f3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192492f3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310fb0f5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3310fb0f5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e192492f3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e192492f3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310fb0f5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310fb0f5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3310fb0f5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310fb0f5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3310fb0f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310fb0f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310fb0f5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310fb0f5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310fb0f5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310fb0f5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310fb0f5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310fb0f5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2e3aff0f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2e3aff0f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74478a5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74478a5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243492" y="264667"/>
            <a:ext cx="8338184" cy="482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rgbClr val="CF2239"/>
                </a:solidFill>
                <a:latin typeface="Palatino Linotype"/>
                <a:ea typeface="Palatino Linotype"/>
                <a:cs typeface="Palatino Linotype"/>
                <a:sym typeface="Palatino Linotyp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
          <p:cNvSpPr txBox="1"/>
          <p:nvPr>
            <p:ph idx="12" type="sldNum"/>
          </p:nvPr>
        </p:nvSpPr>
        <p:spPr>
          <a:xfrm>
            <a:off x="8739474" y="4801664"/>
            <a:ext cx="273050" cy="227964"/>
          </a:xfrm>
          <a:prstGeom prst="rect">
            <a:avLst/>
          </a:prstGeom>
          <a:noFill/>
          <a:ln>
            <a:noFill/>
          </a:ln>
        </p:spPr>
        <p:txBody>
          <a:bodyPr anchorCtr="0" anchor="t" bIns="0" lIns="0" spcFirstLastPara="1" rIns="0" wrap="square" tIns="0">
            <a:spAutoFit/>
          </a:bodyPr>
          <a:lstStyle>
            <a:lvl1pPr indent="0" lvl="0" marL="83820">
              <a:lnSpc>
                <a:spcPct val="100000"/>
              </a:lnSpc>
              <a:spcBef>
                <a:spcPts val="0"/>
              </a:spcBef>
              <a:buNone/>
              <a:defRPr b="0" i="0" sz="1300">
                <a:solidFill>
                  <a:srgbClr val="0B5394"/>
                </a:solidFill>
                <a:latin typeface="Century Gothic"/>
                <a:ea typeface="Century Gothic"/>
                <a:cs typeface="Century Gothic"/>
                <a:sym typeface="Century Gothic"/>
              </a:defRPr>
            </a:lvl1pPr>
            <a:lvl2pPr indent="0" lvl="1" marL="83820">
              <a:lnSpc>
                <a:spcPct val="100000"/>
              </a:lnSpc>
              <a:spcBef>
                <a:spcPts val="0"/>
              </a:spcBef>
              <a:buNone/>
              <a:defRPr b="0" i="0" sz="1300">
                <a:solidFill>
                  <a:srgbClr val="0B5394"/>
                </a:solidFill>
                <a:latin typeface="Century Gothic"/>
                <a:ea typeface="Century Gothic"/>
                <a:cs typeface="Century Gothic"/>
                <a:sym typeface="Century Gothic"/>
              </a:defRPr>
            </a:lvl2pPr>
            <a:lvl3pPr indent="0" lvl="2" marL="83820">
              <a:lnSpc>
                <a:spcPct val="100000"/>
              </a:lnSpc>
              <a:spcBef>
                <a:spcPts val="0"/>
              </a:spcBef>
              <a:buNone/>
              <a:defRPr b="0" i="0" sz="1300">
                <a:solidFill>
                  <a:srgbClr val="0B5394"/>
                </a:solidFill>
                <a:latin typeface="Century Gothic"/>
                <a:ea typeface="Century Gothic"/>
                <a:cs typeface="Century Gothic"/>
                <a:sym typeface="Century Gothic"/>
              </a:defRPr>
            </a:lvl3pPr>
            <a:lvl4pPr indent="0" lvl="3" marL="83820">
              <a:lnSpc>
                <a:spcPct val="100000"/>
              </a:lnSpc>
              <a:spcBef>
                <a:spcPts val="0"/>
              </a:spcBef>
              <a:buNone/>
              <a:defRPr b="0" i="0" sz="1300">
                <a:solidFill>
                  <a:srgbClr val="0B5394"/>
                </a:solidFill>
                <a:latin typeface="Century Gothic"/>
                <a:ea typeface="Century Gothic"/>
                <a:cs typeface="Century Gothic"/>
                <a:sym typeface="Century Gothic"/>
              </a:defRPr>
            </a:lvl4pPr>
            <a:lvl5pPr indent="0" lvl="4" marL="83820">
              <a:lnSpc>
                <a:spcPct val="100000"/>
              </a:lnSpc>
              <a:spcBef>
                <a:spcPts val="0"/>
              </a:spcBef>
              <a:buNone/>
              <a:defRPr b="0" i="0" sz="1300">
                <a:solidFill>
                  <a:srgbClr val="0B5394"/>
                </a:solidFill>
                <a:latin typeface="Century Gothic"/>
                <a:ea typeface="Century Gothic"/>
                <a:cs typeface="Century Gothic"/>
                <a:sym typeface="Century Gothic"/>
              </a:defRPr>
            </a:lvl5pPr>
            <a:lvl6pPr indent="0" lvl="5" marL="83820">
              <a:lnSpc>
                <a:spcPct val="100000"/>
              </a:lnSpc>
              <a:spcBef>
                <a:spcPts val="0"/>
              </a:spcBef>
              <a:buNone/>
              <a:defRPr b="0" i="0" sz="1300">
                <a:solidFill>
                  <a:srgbClr val="0B5394"/>
                </a:solidFill>
                <a:latin typeface="Century Gothic"/>
                <a:ea typeface="Century Gothic"/>
                <a:cs typeface="Century Gothic"/>
                <a:sym typeface="Century Gothic"/>
              </a:defRPr>
            </a:lvl6pPr>
            <a:lvl7pPr indent="0" lvl="6" marL="83820">
              <a:lnSpc>
                <a:spcPct val="100000"/>
              </a:lnSpc>
              <a:spcBef>
                <a:spcPts val="0"/>
              </a:spcBef>
              <a:buNone/>
              <a:defRPr b="0" i="0" sz="1300">
                <a:solidFill>
                  <a:srgbClr val="0B5394"/>
                </a:solidFill>
                <a:latin typeface="Century Gothic"/>
                <a:ea typeface="Century Gothic"/>
                <a:cs typeface="Century Gothic"/>
                <a:sym typeface="Century Gothic"/>
              </a:defRPr>
            </a:lvl7pPr>
            <a:lvl8pPr indent="0" lvl="7" marL="83820">
              <a:lnSpc>
                <a:spcPct val="100000"/>
              </a:lnSpc>
              <a:spcBef>
                <a:spcPts val="0"/>
              </a:spcBef>
              <a:buNone/>
              <a:defRPr b="0" i="0" sz="1300">
                <a:solidFill>
                  <a:srgbClr val="0B5394"/>
                </a:solidFill>
                <a:latin typeface="Century Gothic"/>
                <a:ea typeface="Century Gothic"/>
                <a:cs typeface="Century Gothic"/>
                <a:sym typeface="Century Gothic"/>
              </a:defRPr>
            </a:lvl8pPr>
            <a:lvl9pPr indent="0" lvl="8" marL="83820">
              <a:lnSpc>
                <a:spcPct val="100000"/>
              </a:lnSpc>
              <a:spcBef>
                <a:spcPts val="0"/>
              </a:spcBef>
              <a:buNone/>
              <a:defRPr b="0" i="0" sz="1300">
                <a:solidFill>
                  <a:srgbClr val="0B5394"/>
                </a:solidFill>
                <a:latin typeface="Century Gothic"/>
                <a:ea typeface="Century Gothic"/>
                <a:cs typeface="Century Gothic"/>
                <a:sym typeface="Century Gothic"/>
              </a:defRPr>
            </a:lvl9pPr>
          </a:lstStyle>
          <a:p>
            <a:pPr indent="0" lvl="0" marL="8382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243492" y="264667"/>
            <a:ext cx="8338184" cy="482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rgbClr val="CF2239"/>
                </a:solidFill>
                <a:latin typeface="Palatino Linotype"/>
                <a:ea typeface="Palatino Linotype"/>
                <a:cs typeface="Palatino Linotype"/>
                <a:sym typeface="Palatino Linotyp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txBox="1"/>
          <p:nvPr>
            <p:ph idx="1" type="body"/>
          </p:nvPr>
        </p:nvSpPr>
        <p:spPr>
          <a:xfrm>
            <a:off x="533999" y="1062227"/>
            <a:ext cx="7828915" cy="319849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1400">
                <a:solidFill>
                  <a:srgbClr val="4472C4"/>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1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5"/>
          <p:cNvSpPr txBox="1"/>
          <p:nvPr>
            <p:ph idx="12" type="sldNum"/>
          </p:nvPr>
        </p:nvSpPr>
        <p:spPr>
          <a:xfrm>
            <a:off x="8739474" y="4801664"/>
            <a:ext cx="273050" cy="227964"/>
          </a:xfrm>
          <a:prstGeom prst="rect">
            <a:avLst/>
          </a:prstGeom>
          <a:noFill/>
          <a:ln>
            <a:noFill/>
          </a:ln>
        </p:spPr>
        <p:txBody>
          <a:bodyPr anchorCtr="0" anchor="t" bIns="0" lIns="0" spcFirstLastPara="1" rIns="0" wrap="square" tIns="0">
            <a:spAutoFit/>
          </a:bodyPr>
          <a:lstStyle>
            <a:lvl1pPr indent="0" lvl="0" marL="83820">
              <a:lnSpc>
                <a:spcPct val="100000"/>
              </a:lnSpc>
              <a:spcBef>
                <a:spcPts val="0"/>
              </a:spcBef>
              <a:buNone/>
              <a:defRPr b="0" i="0" sz="1300">
                <a:solidFill>
                  <a:srgbClr val="0B5394"/>
                </a:solidFill>
                <a:latin typeface="Century Gothic"/>
                <a:ea typeface="Century Gothic"/>
                <a:cs typeface="Century Gothic"/>
                <a:sym typeface="Century Gothic"/>
              </a:defRPr>
            </a:lvl1pPr>
            <a:lvl2pPr indent="0" lvl="1" marL="83820">
              <a:lnSpc>
                <a:spcPct val="100000"/>
              </a:lnSpc>
              <a:spcBef>
                <a:spcPts val="0"/>
              </a:spcBef>
              <a:buNone/>
              <a:defRPr b="0" i="0" sz="1300">
                <a:solidFill>
                  <a:srgbClr val="0B5394"/>
                </a:solidFill>
                <a:latin typeface="Century Gothic"/>
                <a:ea typeface="Century Gothic"/>
                <a:cs typeface="Century Gothic"/>
                <a:sym typeface="Century Gothic"/>
              </a:defRPr>
            </a:lvl2pPr>
            <a:lvl3pPr indent="0" lvl="2" marL="83820">
              <a:lnSpc>
                <a:spcPct val="100000"/>
              </a:lnSpc>
              <a:spcBef>
                <a:spcPts val="0"/>
              </a:spcBef>
              <a:buNone/>
              <a:defRPr b="0" i="0" sz="1300">
                <a:solidFill>
                  <a:srgbClr val="0B5394"/>
                </a:solidFill>
                <a:latin typeface="Century Gothic"/>
                <a:ea typeface="Century Gothic"/>
                <a:cs typeface="Century Gothic"/>
                <a:sym typeface="Century Gothic"/>
              </a:defRPr>
            </a:lvl3pPr>
            <a:lvl4pPr indent="0" lvl="3" marL="83820">
              <a:lnSpc>
                <a:spcPct val="100000"/>
              </a:lnSpc>
              <a:spcBef>
                <a:spcPts val="0"/>
              </a:spcBef>
              <a:buNone/>
              <a:defRPr b="0" i="0" sz="1300">
                <a:solidFill>
                  <a:srgbClr val="0B5394"/>
                </a:solidFill>
                <a:latin typeface="Century Gothic"/>
                <a:ea typeface="Century Gothic"/>
                <a:cs typeface="Century Gothic"/>
                <a:sym typeface="Century Gothic"/>
              </a:defRPr>
            </a:lvl4pPr>
            <a:lvl5pPr indent="0" lvl="4" marL="83820">
              <a:lnSpc>
                <a:spcPct val="100000"/>
              </a:lnSpc>
              <a:spcBef>
                <a:spcPts val="0"/>
              </a:spcBef>
              <a:buNone/>
              <a:defRPr b="0" i="0" sz="1300">
                <a:solidFill>
                  <a:srgbClr val="0B5394"/>
                </a:solidFill>
                <a:latin typeface="Century Gothic"/>
                <a:ea typeface="Century Gothic"/>
                <a:cs typeface="Century Gothic"/>
                <a:sym typeface="Century Gothic"/>
              </a:defRPr>
            </a:lvl5pPr>
            <a:lvl6pPr indent="0" lvl="5" marL="83820">
              <a:lnSpc>
                <a:spcPct val="100000"/>
              </a:lnSpc>
              <a:spcBef>
                <a:spcPts val="0"/>
              </a:spcBef>
              <a:buNone/>
              <a:defRPr b="0" i="0" sz="1300">
                <a:solidFill>
                  <a:srgbClr val="0B5394"/>
                </a:solidFill>
                <a:latin typeface="Century Gothic"/>
                <a:ea typeface="Century Gothic"/>
                <a:cs typeface="Century Gothic"/>
                <a:sym typeface="Century Gothic"/>
              </a:defRPr>
            </a:lvl6pPr>
            <a:lvl7pPr indent="0" lvl="6" marL="83820">
              <a:lnSpc>
                <a:spcPct val="100000"/>
              </a:lnSpc>
              <a:spcBef>
                <a:spcPts val="0"/>
              </a:spcBef>
              <a:buNone/>
              <a:defRPr b="0" i="0" sz="1300">
                <a:solidFill>
                  <a:srgbClr val="0B5394"/>
                </a:solidFill>
                <a:latin typeface="Century Gothic"/>
                <a:ea typeface="Century Gothic"/>
                <a:cs typeface="Century Gothic"/>
                <a:sym typeface="Century Gothic"/>
              </a:defRPr>
            </a:lvl7pPr>
            <a:lvl8pPr indent="0" lvl="7" marL="83820">
              <a:lnSpc>
                <a:spcPct val="100000"/>
              </a:lnSpc>
              <a:spcBef>
                <a:spcPts val="0"/>
              </a:spcBef>
              <a:buNone/>
              <a:defRPr b="0" i="0" sz="1300">
                <a:solidFill>
                  <a:srgbClr val="0B5394"/>
                </a:solidFill>
                <a:latin typeface="Century Gothic"/>
                <a:ea typeface="Century Gothic"/>
                <a:cs typeface="Century Gothic"/>
                <a:sym typeface="Century Gothic"/>
              </a:defRPr>
            </a:lvl8pPr>
            <a:lvl9pPr indent="0" lvl="8" marL="83820">
              <a:lnSpc>
                <a:spcPct val="100000"/>
              </a:lnSpc>
              <a:spcBef>
                <a:spcPts val="0"/>
              </a:spcBef>
              <a:buNone/>
              <a:defRPr b="0" i="0" sz="1300">
                <a:solidFill>
                  <a:srgbClr val="0B5394"/>
                </a:solidFill>
                <a:latin typeface="Century Gothic"/>
                <a:ea typeface="Century Gothic"/>
                <a:cs typeface="Century Gothic"/>
                <a:sym typeface="Century Gothic"/>
              </a:defRPr>
            </a:lvl9pPr>
          </a:lstStyle>
          <a:p>
            <a:pPr indent="0" lvl="0" marL="8382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7" name="Shape 67"/>
        <p:cNvGrpSpPr/>
        <p:nvPr/>
      </p:nvGrpSpPr>
      <p:grpSpPr>
        <a:xfrm>
          <a:off x="0" y="0"/>
          <a:ext cx="0" cy="0"/>
          <a:chOff x="0" y="0"/>
          <a:chExt cx="0" cy="0"/>
        </a:xfrm>
      </p:grpSpPr>
      <p:sp>
        <p:nvSpPr>
          <p:cNvPr id="68" name="Google Shape;68;p16"/>
          <p:cNvSpPr txBox="1"/>
          <p:nvPr>
            <p:ph type="ctrTitle"/>
          </p:nvPr>
        </p:nvSpPr>
        <p:spPr>
          <a:xfrm>
            <a:off x="243492" y="264667"/>
            <a:ext cx="6821805" cy="482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rgbClr val="CF2239"/>
                </a:solidFill>
                <a:latin typeface="Palatino Linotype"/>
                <a:ea typeface="Palatino Linotype"/>
                <a:cs typeface="Palatino Linotype"/>
                <a:sym typeface="Palatino Linotyp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6"/>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400">
                <a:solidFill>
                  <a:srgbClr val="4472C4"/>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6"/>
          <p:cNvSpPr txBox="1"/>
          <p:nvPr>
            <p:ph idx="12" type="sldNum"/>
          </p:nvPr>
        </p:nvSpPr>
        <p:spPr>
          <a:xfrm>
            <a:off x="8739474" y="4801664"/>
            <a:ext cx="273050" cy="227964"/>
          </a:xfrm>
          <a:prstGeom prst="rect">
            <a:avLst/>
          </a:prstGeom>
          <a:noFill/>
          <a:ln>
            <a:noFill/>
          </a:ln>
        </p:spPr>
        <p:txBody>
          <a:bodyPr anchorCtr="0" anchor="t" bIns="0" lIns="0" spcFirstLastPara="1" rIns="0" wrap="square" tIns="0">
            <a:spAutoFit/>
          </a:bodyPr>
          <a:lstStyle>
            <a:lvl1pPr indent="0" lvl="0" marL="83820">
              <a:lnSpc>
                <a:spcPct val="100000"/>
              </a:lnSpc>
              <a:spcBef>
                <a:spcPts val="0"/>
              </a:spcBef>
              <a:buNone/>
              <a:defRPr b="0" i="0" sz="1300">
                <a:solidFill>
                  <a:srgbClr val="0B5394"/>
                </a:solidFill>
                <a:latin typeface="Century Gothic"/>
                <a:ea typeface="Century Gothic"/>
                <a:cs typeface="Century Gothic"/>
                <a:sym typeface="Century Gothic"/>
              </a:defRPr>
            </a:lvl1pPr>
            <a:lvl2pPr indent="0" lvl="1" marL="83820">
              <a:lnSpc>
                <a:spcPct val="100000"/>
              </a:lnSpc>
              <a:spcBef>
                <a:spcPts val="0"/>
              </a:spcBef>
              <a:buNone/>
              <a:defRPr b="0" i="0" sz="1300">
                <a:solidFill>
                  <a:srgbClr val="0B5394"/>
                </a:solidFill>
                <a:latin typeface="Century Gothic"/>
                <a:ea typeface="Century Gothic"/>
                <a:cs typeface="Century Gothic"/>
                <a:sym typeface="Century Gothic"/>
              </a:defRPr>
            </a:lvl2pPr>
            <a:lvl3pPr indent="0" lvl="2" marL="83820">
              <a:lnSpc>
                <a:spcPct val="100000"/>
              </a:lnSpc>
              <a:spcBef>
                <a:spcPts val="0"/>
              </a:spcBef>
              <a:buNone/>
              <a:defRPr b="0" i="0" sz="1300">
                <a:solidFill>
                  <a:srgbClr val="0B5394"/>
                </a:solidFill>
                <a:latin typeface="Century Gothic"/>
                <a:ea typeface="Century Gothic"/>
                <a:cs typeface="Century Gothic"/>
                <a:sym typeface="Century Gothic"/>
              </a:defRPr>
            </a:lvl3pPr>
            <a:lvl4pPr indent="0" lvl="3" marL="83820">
              <a:lnSpc>
                <a:spcPct val="100000"/>
              </a:lnSpc>
              <a:spcBef>
                <a:spcPts val="0"/>
              </a:spcBef>
              <a:buNone/>
              <a:defRPr b="0" i="0" sz="1300">
                <a:solidFill>
                  <a:srgbClr val="0B5394"/>
                </a:solidFill>
                <a:latin typeface="Century Gothic"/>
                <a:ea typeface="Century Gothic"/>
                <a:cs typeface="Century Gothic"/>
                <a:sym typeface="Century Gothic"/>
              </a:defRPr>
            </a:lvl4pPr>
            <a:lvl5pPr indent="0" lvl="4" marL="83820">
              <a:lnSpc>
                <a:spcPct val="100000"/>
              </a:lnSpc>
              <a:spcBef>
                <a:spcPts val="0"/>
              </a:spcBef>
              <a:buNone/>
              <a:defRPr b="0" i="0" sz="1300">
                <a:solidFill>
                  <a:srgbClr val="0B5394"/>
                </a:solidFill>
                <a:latin typeface="Century Gothic"/>
                <a:ea typeface="Century Gothic"/>
                <a:cs typeface="Century Gothic"/>
                <a:sym typeface="Century Gothic"/>
              </a:defRPr>
            </a:lvl5pPr>
            <a:lvl6pPr indent="0" lvl="5" marL="83820">
              <a:lnSpc>
                <a:spcPct val="100000"/>
              </a:lnSpc>
              <a:spcBef>
                <a:spcPts val="0"/>
              </a:spcBef>
              <a:buNone/>
              <a:defRPr b="0" i="0" sz="1300">
                <a:solidFill>
                  <a:srgbClr val="0B5394"/>
                </a:solidFill>
                <a:latin typeface="Century Gothic"/>
                <a:ea typeface="Century Gothic"/>
                <a:cs typeface="Century Gothic"/>
                <a:sym typeface="Century Gothic"/>
              </a:defRPr>
            </a:lvl6pPr>
            <a:lvl7pPr indent="0" lvl="6" marL="83820">
              <a:lnSpc>
                <a:spcPct val="100000"/>
              </a:lnSpc>
              <a:spcBef>
                <a:spcPts val="0"/>
              </a:spcBef>
              <a:buNone/>
              <a:defRPr b="0" i="0" sz="1300">
                <a:solidFill>
                  <a:srgbClr val="0B5394"/>
                </a:solidFill>
                <a:latin typeface="Century Gothic"/>
                <a:ea typeface="Century Gothic"/>
                <a:cs typeface="Century Gothic"/>
                <a:sym typeface="Century Gothic"/>
              </a:defRPr>
            </a:lvl7pPr>
            <a:lvl8pPr indent="0" lvl="7" marL="83820">
              <a:lnSpc>
                <a:spcPct val="100000"/>
              </a:lnSpc>
              <a:spcBef>
                <a:spcPts val="0"/>
              </a:spcBef>
              <a:buNone/>
              <a:defRPr b="0" i="0" sz="1300">
                <a:solidFill>
                  <a:srgbClr val="0B5394"/>
                </a:solidFill>
                <a:latin typeface="Century Gothic"/>
                <a:ea typeface="Century Gothic"/>
                <a:cs typeface="Century Gothic"/>
                <a:sym typeface="Century Gothic"/>
              </a:defRPr>
            </a:lvl8pPr>
            <a:lvl9pPr indent="0" lvl="8" marL="83820">
              <a:lnSpc>
                <a:spcPct val="100000"/>
              </a:lnSpc>
              <a:spcBef>
                <a:spcPts val="0"/>
              </a:spcBef>
              <a:buNone/>
              <a:defRPr b="0" i="0" sz="1300">
                <a:solidFill>
                  <a:srgbClr val="0B5394"/>
                </a:solidFill>
                <a:latin typeface="Century Gothic"/>
                <a:ea typeface="Century Gothic"/>
                <a:cs typeface="Century Gothic"/>
                <a:sym typeface="Century Gothic"/>
              </a:defRPr>
            </a:lvl9pPr>
          </a:lstStyle>
          <a:p>
            <a:pPr indent="0" lvl="0" marL="8382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3" name="Shape 73"/>
        <p:cNvGrpSpPr/>
        <p:nvPr/>
      </p:nvGrpSpPr>
      <p:grpSpPr>
        <a:xfrm>
          <a:off x="0" y="0"/>
          <a:ext cx="0" cy="0"/>
          <a:chOff x="0" y="0"/>
          <a:chExt cx="0" cy="0"/>
        </a:xfrm>
      </p:grpSpPr>
      <p:sp>
        <p:nvSpPr>
          <p:cNvPr id="74" name="Google Shape;74;p17"/>
          <p:cNvSpPr txBox="1"/>
          <p:nvPr>
            <p:ph type="title"/>
          </p:nvPr>
        </p:nvSpPr>
        <p:spPr>
          <a:xfrm>
            <a:off x="243492" y="264667"/>
            <a:ext cx="8338184" cy="482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rgbClr val="CF2239"/>
                </a:solidFill>
                <a:latin typeface="Palatino Linotype"/>
                <a:ea typeface="Palatino Linotype"/>
                <a:cs typeface="Palatino Linotype"/>
                <a:sym typeface="Palatino Linotyp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7"/>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6" name="Google Shape;76;p17"/>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1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7"/>
          <p:cNvSpPr txBox="1"/>
          <p:nvPr>
            <p:ph idx="12" type="sldNum"/>
          </p:nvPr>
        </p:nvSpPr>
        <p:spPr>
          <a:xfrm>
            <a:off x="8739474" y="4801664"/>
            <a:ext cx="273050" cy="227964"/>
          </a:xfrm>
          <a:prstGeom prst="rect">
            <a:avLst/>
          </a:prstGeom>
          <a:noFill/>
          <a:ln>
            <a:noFill/>
          </a:ln>
        </p:spPr>
        <p:txBody>
          <a:bodyPr anchorCtr="0" anchor="t" bIns="0" lIns="0" spcFirstLastPara="1" rIns="0" wrap="square" tIns="0">
            <a:spAutoFit/>
          </a:bodyPr>
          <a:lstStyle>
            <a:lvl1pPr indent="0" lvl="0" marL="83820">
              <a:lnSpc>
                <a:spcPct val="100000"/>
              </a:lnSpc>
              <a:spcBef>
                <a:spcPts val="0"/>
              </a:spcBef>
              <a:buNone/>
              <a:defRPr b="0" i="0" sz="1300">
                <a:solidFill>
                  <a:srgbClr val="0B5394"/>
                </a:solidFill>
                <a:latin typeface="Century Gothic"/>
                <a:ea typeface="Century Gothic"/>
                <a:cs typeface="Century Gothic"/>
                <a:sym typeface="Century Gothic"/>
              </a:defRPr>
            </a:lvl1pPr>
            <a:lvl2pPr indent="0" lvl="1" marL="83820">
              <a:lnSpc>
                <a:spcPct val="100000"/>
              </a:lnSpc>
              <a:spcBef>
                <a:spcPts val="0"/>
              </a:spcBef>
              <a:buNone/>
              <a:defRPr b="0" i="0" sz="1300">
                <a:solidFill>
                  <a:srgbClr val="0B5394"/>
                </a:solidFill>
                <a:latin typeface="Century Gothic"/>
                <a:ea typeface="Century Gothic"/>
                <a:cs typeface="Century Gothic"/>
                <a:sym typeface="Century Gothic"/>
              </a:defRPr>
            </a:lvl2pPr>
            <a:lvl3pPr indent="0" lvl="2" marL="83820">
              <a:lnSpc>
                <a:spcPct val="100000"/>
              </a:lnSpc>
              <a:spcBef>
                <a:spcPts val="0"/>
              </a:spcBef>
              <a:buNone/>
              <a:defRPr b="0" i="0" sz="1300">
                <a:solidFill>
                  <a:srgbClr val="0B5394"/>
                </a:solidFill>
                <a:latin typeface="Century Gothic"/>
                <a:ea typeface="Century Gothic"/>
                <a:cs typeface="Century Gothic"/>
                <a:sym typeface="Century Gothic"/>
              </a:defRPr>
            </a:lvl3pPr>
            <a:lvl4pPr indent="0" lvl="3" marL="83820">
              <a:lnSpc>
                <a:spcPct val="100000"/>
              </a:lnSpc>
              <a:spcBef>
                <a:spcPts val="0"/>
              </a:spcBef>
              <a:buNone/>
              <a:defRPr b="0" i="0" sz="1300">
                <a:solidFill>
                  <a:srgbClr val="0B5394"/>
                </a:solidFill>
                <a:latin typeface="Century Gothic"/>
                <a:ea typeface="Century Gothic"/>
                <a:cs typeface="Century Gothic"/>
                <a:sym typeface="Century Gothic"/>
              </a:defRPr>
            </a:lvl4pPr>
            <a:lvl5pPr indent="0" lvl="4" marL="83820">
              <a:lnSpc>
                <a:spcPct val="100000"/>
              </a:lnSpc>
              <a:spcBef>
                <a:spcPts val="0"/>
              </a:spcBef>
              <a:buNone/>
              <a:defRPr b="0" i="0" sz="1300">
                <a:solidFill>
                  <a:srgbClr val="0B5394"/>
                </a:solidFill>
                <a:latin typeface="Century Gothic"/>
                <a:ea typeface="Century Gothic"/>
                <a:cs typeface="Century Gothic"/>
                <a:sym typeface="Century Gothic"/>
              </a:defRPr>
            </a:lvl5pPr>
            <a:lvl6pPr indent="0" lvl="5" marL="83820">
              <a:lnSpc>
                <a:spcPct val="100000"/>
              </a:lnSpc>
              <a:spcBef>
                <a:spcPts val="0"/>
              </a:spcBef>
              <a:buNone/>
              <a:defRPr b="0" i="0" sz="1300">
                <a:solidFill>
                  <a:srgbClr val="0B5394"/>
                </a:solidFill>
                <a:latin typeface="Century Gothic"/>
                <a:ea typeface="Century Gothic"/>
                <a:cs typeface="Century Gothic"/>
                <a:sym typeface="Century Gothic"/>
              </a:defRPr>
            </a:lvl6pPr>
            <a:lvl7pPr indent="0" lvl="6" marL="83820">
              <a:lnSpc>
                <a:spcPct val="100000"/>
              </a:lnSpc>
              <a:spcBef>
                <a:spcPts val="0"/>
              </a:spcBef>
              <a:buNone/>
              <a:defRPr b="0" i="0" sz="1300">
                <a:solidFill>
                  <a:srgbClr val="0B5394"/>
                </a:solidFill>
                <a:latin typeface="Century Gothic"/>
                <a:ea typeface="Century Gothic"/>
                <a:cs typeface="Century Gothic"/>
                <a:sym typeface="Century Gothic"/>
              </a:defRPr>
            </a:lvl7pPr>
            <a:lvl8pPr indent="0" lvl="7" marL="83820">
              <a:lnSpc>
                <a:spcPct val="100000"/>
              </a:lnSpc>
              <a:spcBef>
                <a:spcPts val="0"/>
              </a:spcBef>
              <a:buNone/>
              <a:defRPr b="0" i="0" sz="1300">
                <a:solidFill>
                  <a:srgbClr val="0B5394"/>
                </a:solidFill>
                <a:latin typeface="Century Gothic"/>
                <a:ea typeface="Century Gothic"/>
                <a:cs typeface="Century Gothic"/>
                <a:sym typeface="Century Gothic"/>
              </a:defRPr>
            </a:lvl8pPr>
            <a:lvl9pPr indent="0" lvl="8" marL="83820">
              <a:lnSpc>
                <a:spcPct val="100000"/>
              </a:lnSpc>
              <a:spcBef>
                <a:spcPts val="0"/>
              </a:spcBef>
              <a:buNone/>
              <a:defRPr b="0" i="0" sz="1300">
                <a:solidFill>
                  <a:srgbClr val="0B5394"/>
                </a:solidFill>
                <a:latin typeface="Century Gothic"/>
                <a:ea typeface="Century Gothic"/>
                <a:cs typeface="Century Gothic"/>
                <a:sym typeface="Century Gothic"/>
              </a:defRPr>
            </a:lvl9pPr>
          </a:lstStyle>
          <a:p>
            <a:pPr indent="0" lvl="0" marL="8382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8"/>
          <p:cNvSpPr txBox="1"/>
          <p:nvPr>
            <p:ph idx="12" type="sldNum"/>
          </p:nvPr>
        </p:nvSpPr>
        <p:spPr>
          <a:xfrm>
            <a:off x="8739474" y="4801664"/>
            <a:ext cx="273050" cy="227964"/>
          </a:xfrm>
          <a:prstGeom prst="rect">
            <a:avLst/>
          </a:prstGeom>
          <a:noFill/>
          <a:ln>
            <a:noFill/>
          </a:ln>
        </p:spPr>
        <p:txBody>
          <a:bodyPr anchorCtr="0" anchor="t" bIns="0" lIns="0" spcFirstLastPara="1" rIns="0" wrap="square" tIns="0">
            <a:spAutoFit/>
          </a:bodyPr>
          <a:lstStyle>
            <a:lvl1pPr indent="0" lvl="0" marL="83820">
              <a:lnSpc>
                <a:spcPct val="100000"/>
              </a:lnSpc>
              <a:spcBef>
                <a:spcPts val="0"/>
              </a:spcBef>
              <a:buNone/>
              <a:defRPr b="0" i="0" sz="1300">
                <a:solidFill>
                  <a:srgbClr val="0B5394"/>
                </a:solidFill>
                <a:latin typeface="Century Gothic"/>
                <a:ea typeface="Century Gothic"/>
                <a:cs typeface="Century Gothic"/>
                <a:sym typeface="Century Gothic"/>
              </a:defRPr>
            </a:lvl1pPr>
            <a:lvl2pPr indent="0" lvl="1" marL="83820">
              <a:lnSpc>
                <a:spcPct val="100000"/>
              </a:lnSpc>
              <a:spcBef>
                <a:spcPts val="0"/>
              </a:spcBef>
              <a:buNone/>
              <a:defRPr b="0" i="0" sz="1300">
                <a:solidFill>
                  <a:srgbClr val="0B5394"/>
                </a:solidFill>
                <a:latin typeface="Century Gothic"/>
                <a:ea typeface="Century Gothic"/>
                <a:cs typeface="Century Gothic"/>
                <a:sym typeface="Century Gothic"/>
              </a:defRPr>
            </a:lvl2pPr>
            <a:lvl3pPr indent="0" lvl="2" marL="83820">
              <a:lnSpc>
                <a:spcPct val="100000"/>
              </a:lnSpc>
              <a:spcBef>
                <a:spcPts val="0"/>
              </a:spcBef>
              <a:buNone/>
              <a:defRPr b="0" i="0" sz="1300">
                <a:solidFill>
                  <a:srgbClr val="0B5394"/>
                </a:solidFill>
                <a:latin typeface="Century Gothic"/>
                <a:ea typeface="Century Gothic"/>
                <a:cs typeface="Century Gothic"/>
                <a:sym typeface="Century Gothic"/>
              </a:defRPr>
            </a:lvl3pPr>
            <a:lvl4pPr indent="0" lvl="3" marL="83820">
              <a:lnSpc>
                <a:spcPct val="100000"/>
              </a:lnSpc>
              <a:spcBef>
                <a:spcPts val="0"/>
              </a:spcBef>
              <a:buNone/>
              <a:defRPr b="0" i="0" sz="1300">
                <a:solidFill>
                  <a:srgbClr val="0B5394"/>
                </a:solidFill>
                <a:latin typeface="Century Gothic"/>
                <a:ea typeface="Century Gothic"/>
                <a:cs typeface="Century Gothic"/>
                <a:sym typeface="Century Gothic"/>
              </a:defRPr>
            </a:lvl4pPr>
            <a:lvl5pPr indent="0" lvl="4" marL="83820">
              <a:lnSpc>
                <a:spcPct val="100000"/>
              </a:lnSpc>
              <a:spcBef>
                <a:spcPts val="0"/>
              </a:spcBef>
              <a:buNone/>
              <a:defRPr b="0" i="0" sz="1300">
                <a:solidFill>
                  <a:srgbClr val="0B5394"/>
                </a:solidFill>
                <a:latin typeface="Century Gothic"/>
                <a:ea typeface="Century Gothic"/>
                <a:cs typeface="Century Gothic"/>
                <a:sym typeface="Century Gothic"/>
              </a:defRPr>
            </a:lvl5pPr>
            <a:lvl6pPr indent="0" lvl="5" marL="83820">
              <a:lnSpc>
                <a:spcPct val="100000"/>
              </a:lnSpc>
              <a:spcBef>
                <a:spcPts val="0"/>
              </a:spcBef>
              <a:buNone/>
              <a:defRPr b="0" i="0" sz="1300">
                <a:solidFill>
                  <a:srgbClr val="0B5394"/>
                </a:solidFill>
                <a:latin typeface="Century Gothic"/>
                <a:ea typeface="Century Gothic"/>
                <a:cs typeface="Century Gothic"/>
                <a:sym typeface="Century Gothic"/>
              </a:defRPr>
            </a:lvl6pPr>
            <a:lvl7pPr indent="0" lvl="6" marL="83820">
              <a:lnSpc>
                <a:spcPct val="100000"/>
              </a:lnSpc>
              <a:spcBef>
                <a:spcPts val="0"/>
              </a:spcBef>
              <a:buNone/>
              <a:defRPr b="0" i="0" sz="1300">
                <a:solidFill>
                  <a:srgbClr val="0B5394"/>
                </a:solidFill>
                <a:latin typeface="Century Gothic"/>
                <a:ea typeface="Century Gothic"/>
                <a:cs typeface="Century Gothic"/>
                <a:sym typeface="Century Gothic"/>
              </a:defRPr>
            </a:lvl7pPr>
            <a:lvl8pPr indent="0" lvl="7" marL="83820">
              <a:lnSpc>
                <a:spcPct val="100000"/>
              </a:lnSpc>
              <a:spcBef>
                <a:spcPts val="0"/>
              </a:spcBef>
              <a:buNone/>
              <a:defRPr b="0" i="0" sz="1300">
                <a:solidFill>
                  <a:srgbClr val="0B5394"/>
                </a:solidFill>
                <a:latin typeface="Century Gothic"/>
                <a:ea typeface="Century Gothic"/>
                <a:cs typeface="Century Gothic"/>
                <a:sym typeface="Century Gothic"/>
              </a:defRPr>
            </a:lvl8pPr>
            <a:lvl9pPr indent="0" lvl="8" marL="83820">
              <a:lnSpc>
                <a:spcPct val="100000"/>
              </a:lnSpc>
              <a:spcBef>
                <a:spcPts val="0"/>
              </a:spcBef>
              <a:buNone/>
              <a:defRPr b="0" i="0" sz="1300">
                <a:solidFill>
                  <a:srgbClr val="0B5394"/>
                </a:solidFill>
                <a:latin typeface="Century Gothic"/>
                <a:ea typeface="Century Gothic"/>
                <a:cs typeface="Century Gothic"/>
                <a:sym typeface="Century Gothic"/>
              </a:defRPr>
            </a:lvl9pPr>
          </a:lstStyle>
          <a:p>
            <a:pPr indent="0" lvl="0" marL="8382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43492" y="264667"/>
            <a:ext cx="8338184" cy="4826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000" u="none" cap="none" strike="noStrike">
                <a:solidFill>
                  <a:srgbClr val="CF2239"/>
                </a:solidFill>
                <a:latin typeface="Palatino Linotype"/>
                <a:ea typeface="Palatino Linotype"/>
                <a:cs typeface="Palatino Linotype"/>
                <a:sym typeface="Palatino Linotyp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533999" y="1062227"/>
            <a:ext cx="7828915" cy="319849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1400" u="none" cap="none" strike="noStrike">
                <a:solidFill>
                  <a:srgbClr val="4472C4"/>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13"/>
          <p:cNvSpPr txBox="1"/>
          <p:nvPr>
            <p:ph idx="12" type="sldNum"/>
          </p:nvPr>
        </p:nvSpPr>
        <p:spPr>
          <a:xfrm>
            <a:off x="8739474" y="4801664"/>
            <a:ext cx="273050" cy="227964"/>
          </a:xfrm>
          <a:prstGeom prst="rect">
            <a:avLst/>
          </a:prstGeom>
          <a:noFill/>
          <a:ln>
            <a:noFill/>
          </a:ln>
        </p:spPr>
        <p:txBody>
          <a:bodyPr anchorCtr="0" anchor="t" bIns="0" lIns="0" spcFirstLastPara="1" rIns="0" wrap="square" tIns="0">
            <a:spAutoFit/>
          </a:bodyPr>
          <a:lstStyle>
            <a:lvl1pPr indent="0" lvl="0" marL="83820">
              <a:lnSpc>
                <a:spcPct val="100000"/>
              </a:lnSpc>
              <a:spcBef>
                <a:spcPts val="0"/>
              </a:spcBef>
              <a:buNone/>
              <a:defRPr b="0" i="0" sz="1300">
                <a:solidFill>
                  <a:srgbClr val="0B5394"/>
                </a:solidFill>
                <a:latin typeface="Century Gothic"/>
                <a:ea typeface="Century Gothic"/>
                <a:cs typeface="Century Gothic"/>
                <a:sym typeface="Century Gothic"/>
              </a:defRPr>
            </a:lvl1pPr>
            <a:lvl2pPr indent="0" lvl="1" marL="83820">
              <a:lnSpc>
                <a:spcPct val="100000"/>
              </a:lnSpc>
              <a:spcBef>
                <a:spcPts val="0"/>
              </a:spcBef>
              <a:buNone/>
              <a:defRPr b="0" i="0" sz="1300">
                <a:solidFill>
                  <a:srgbClr val="0B5394"/>
                </a:solidFill>
                <a:latin typeface="Century Gothic"/>
                <a:ea typeface="Century Gothic"/>
                <a:cs typeface="Century Gothic"/>
                <a:sym typeface="Century Gothic"/>
              </a:defRPr>
            </a:lvl2pPr>
            <a:lvl3pPr indent="0" lvl="2" marL="83820">
              <a:lnSpc>
                <a:spcPct val="100000"/>
              </a:lnSpc>
              <a:spcBef>
                <a:spcPts val="0"/>
              </a:spcBef>
              <a:buNone/>
              <a:defRPr b="0" i="0" sz="1300">
                <a:solidFill>
                  <a:srgbClr val="0B5394"/>
                </a:solidFill>
                <a:latin typeface="Century Gothic"/>
                <a:ea typeface="Century Gothic"/>
                <a:cs typeface="Century Gothic"/>
                <a:sym typeface="Century Gothic"/>
              </a:defRPr>
            </a:lvl3pPr>
            <a:lvl4pPr indent="0" lvl="3" marL="83820">
              <a:lnSpc>
                <a:spcPct val="100000"/>
              </a:lnSpc>
              <a:spcBef>
                <a:spcPts val="0"/>
              </a:spcBef>
              <a:buNone/>
              <a:defRPr b="0" i="0" sz="1300">
                <a:solidFill>
                  <a:srgbClr val="0B5394"/>
                </a:solidFill>
                <a:latin typeface="Century Gothic"/>
                <a:ea typeface="Century Gothic"/>
                <a:cs typeface="Century Gothic"/>
                <a:sym typeface="Century Gothic"/>
              </a:defRPr>
            </a:lvl4pPr>
            <a:lvl5pPr indent="0" lvl="4" marL="83820">
              <a:lnSpc>
                <a:spcPct val="100000"/>
              </a:lnSpc>
              <a:spcBef>
                <a:spcPts val="0"/>
              </a:spcBef>
              <a:buNone/>
              <a:defRPr b="0" i="0" sz="1300">
                <a:solidFill>
                  <a:srgbClr val="0B5394"/>
                </a:solidFill>
                <a:latin typeface="Century Gothic"/>
                <a:ea typeface="Century Gothic"/>
                <a:cs typeface="Century Gothic"/>
                <a:sym typeface="Century Gothic"/>
              </a:defRPr>
            </a:lvl5pPr>
            <a:lvl6pPr indent="0" lvl="5" marL="83820">
              <a:lnSpc>
                <a:spcPct val="100000"/>
              </a:lnSpc>
              <a:spcBef>
                <a:spcPts val="0"/>
              </a:spcBef>
              <a:buNone/>
              <a:defRPr b="0" i="0" sz="1300">
                <a:solidFill>
                  <a:srgbClr val="0B5394"/>
                </a:solidFill>
                <a:latin typeface="Century Gothic"/>
                <a:ea typeface="Century Gothic"/>
                <a:cs typeface="Century Gothic"/>
                <a:sym typeface="Century Gothic"/>
              </a:defRPr>
            </a:lvl6pPr>
            <a:lvl7pPr indent="0" lvl="6" marL="83820">
              <a:lnSpc>
                <a:spcPct val="100000"/>
              </a:lnSpc>
              <a:spcBef>
                <a:spcPts val="0"/>
              </a:spcBef>
              <a:buNone/>
              <a:defRPr b="0" i="0" sz="1300">
                <a:solidFill>
                  <a:srgbClr val="0B5394"/>
                </a:solidFill>
                <a:latin typeface="Century Gothic"/>
                <a:ea typeface="Century Gothic"/>
                <a:cs typeface="Century Gothic"/>
                <a:sym typeface="Century Gothic"/>
              </a:defRPr>
            </a:lvl7pPr>
            <a:lvl8pPr indent="0" lvl="7" marL="83820">
              <a:lnSpc>
                <a:spcPct val="100000"/>
              </a:lnSpc>
              <a:spcBef>
                <a:spcPts val="0"/>
              </a:spcBef>
              <a:buNone/>
              <a:defRPr b="0" i="0" sz="1300">
                <a:solidFill>
                  <a:srgbClr val="0B5394"/>
                </a:solidFill>
                <a:latin typeface="Century Gothic"/>
                <a:ea typeface="Century Gothic"/>
                <a:cs typeface="Century Gothic"/>
                <a:sym typeface="Century Gothic"/>
              </a:defRPr>
            </a:lvl8pPr>
            <a:lvl9pPr indent="0" lvl="8" marL="83820">
              <a:lnSpc>
                <a:spcPct val="100000"/>
              </a:lnSpc>
              <a:spcBef>
                <a:spcPts val="0"/>
              </a:spcBef>
              <a:buNone/>
              <a:defRPr b="0" i="0" sz="1300">
                <a:solidFill>
                  <a:srgbClr val="0B5394"/>
                </a:solidFill>
                <a:latin typeface="Century Gothic"/>
                <a:ea typeface="Century Gothic"/>
                <a:cs typeface="Century Gothic"/>
                <a:sym typeface="Century Gothic"/>
              </a:defRPr>
            </a:lvl9pPr>
          </a:lstStyle>
          <a:p>
            <a:pPr indent="0" lvl="0" marL="83820" rtl="0" algn="l">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movielens.org" TargetMode="External"/><Relationship Id="rId4" Type="http://schemas.openxmlformats.org/officeDocument/2006/relationships/hyperlink" Target="http://movielens.org" TargetMode="External"/><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3">
            <a:alphaModFix/>
          </a:blip>
          <a:srcRect b="0" l="0" r="0" t="0"/>
          <a:stretch/>
        </p:blipFill>
        <p:spPr>
          <a:xfrm>
            <a:off x="320040" y="256031"/>
            <a:ext cx="1926336" cy="585216"/>
          </a:xfrm>
          <a:prstGeom prst="rect">
            <a:avLst/>
          </a:prstGeom>
          <a:noFill/>
          <a:ln>
            <a:noFill/>
          </a:ln>
        </p:spPr>
      </p:pic>
      <p:sp>
        <p:nvSpPr>
          <p:cNvPr id="89" name="Google Shape;89;p19"/>
          <p:cNvSpPr txBox="1"/>
          <p:nvPr>
            <p:ph type="title"/>
          </p:nvPr>
        </p:nvSpPr>
        <p:spPr>
          <a:xfrm>
            <a:off x="502350" y="1757802"/>
            <a:ext cx="8139300" cy="923400"/>
          </a:xfrm>
          <a:prstGeom prst="rect">
            <a:avLst/>
          </a:prstGeom>
          <a:noFill/>
          <a:ln>
            <a:noFill/>
          </a:ln>
        </p:spPr>
        <p:txBody>
          <a:bodyPr anchorCtr="0" anchor="t" bIns="0" lIns="0" spcFirstLastPara="1" rIns="0" wrap="square" tIns="60950">
            <a:spAutoFit/>
          </a:bodyPr>
          <a:lstStyle/>
          <a:p>
            <a:pPr indent="-303530" lvl="0" marL="315595" marR="5080" rtl="0" algn="ctr">
              <a:lnSpc>
                <a:spcPct val="107407"/>
              </a:lnSpc>
              <a:spcBef>
                <a:spcPts val="0"/>
              </a:spcBef>
              <a:spcAft>
                <a:spcPts val="0"/>
              </a:spcAft>
              <a:buNone/>
            </a:pPr>
            <a:r>
              <a:rPr lang="en" sz="2700">
                <a:solidFill>
                  <a:srgbClr val="434343"/>
                </a:solidFill>
              </a:rPr>
              <a:t>Movie Recommendation System using Collaborative Filtering and Content-based Filtering</a:t>
            </a:r>
            <a:endParaRPr sz="2700"/>
          </a:p>
        </p:txBody>
      </p:sp>
      <p:pic>
        <p:nvPicPr>
          <p:cNvPr id="90" name="Google Shape;90;p19"/>
          <p:cNvPicPr preferRelativeResize="0"/>
          <p:nvPr/>
        </p:nvPicPr>
        <p:blipFill rotWithShape="1">
          <a:blip r:embed="rId4">
            <a:alphaModFix/>
          </a:blip>
          <a:srcRect b="0" l="0" r="0" t="0"/>
          <a:stretch/>
        </p:blipFill>
        <p:spPr>
          <a:xfrm>
            <a:off x="6382511" y="332231"/>
            <a:ext cx="2596895" cy="371856"/>
          </a:xfrm>
          <a:prstGeom prst="rect">
            <a:avLst/>
          </a:prstGeom>
          <a:noFill/>
          <a:ln>
            <a:noFill/>
          </a:ln>
        </p:spPr>
      </p:pic>
      <p:sp>
        <p:nvSpPr>
          <p:cNvPr id="91" name="Google Shape;91;p19"/>
          <p:cNvSpPr txBox="1"/>
          <p:nvPr/>
        </p:nvSpPr>
        <p:spPr>
          <a:xfrm>
            <a:off x="5407150" y="3564700"/>
            <a:ext cx="3457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alatino Linotype"/>
                <a:ea typeface="Palatino Linotype"/>
                <a:cs typeface="Palatino Linotype"/>
                <a:sym typeface="Palatino Linotype"/>
              </a:rPr>
              <a:t>Presentation by:</a:t>
            </a:r>
            <a:endParaRPr>
              <a:latin typeface="Palatino Linotype"/>
              <a:ea typeface="Palatino Linotype"/>
              <a:cs typeface="Palatino Linotype"/>
              <a:sym typeface="Palatino Linotype"/>
            </a:endParaRPr>
          </a:p>
          <a:p>
            <a:pPr indent="-317500" lvl="0" marL="457200" rtl="0" algn="l">
              <a:spcBef>
                <a:spcPts val="0"/>
              </a:spcBef>
              <a:spcAft>
                <a:spcPts val="0"/>
              </a:spcAft>
              <a:buSzPts val="1400"/>
              <a:buFont typeface="Palatino Linotype"/>
              <a:buChar char="●"/>
            </a:pPr>
            <a:r>
              <a:rPr lang="en">
                <a:latin typeface="Palatino Linotype"/>
                <a:ea typeface="Palatino Linotype"/>
                <a:cs typeface="Palatino Linotype"/>
                <a:sym typeface="Palatino Linotype"/>
              </a:rPr>
              <a:t>Abhishek Nayak (an897)</a:t>
            </a:r>
            <a:endParaRPr>
              <a:latin typeface="Palatino Linotype"/>
              <a:ea typeface="Palatino Linotype"/>
              <a:cs typeface="Palatino Linotype"/>
              <a:sym typeface="Palatino Linotype"/>
            </a:endParaRPr>
          </a:p>
          <a:p>
            <a:pPr indent="-317500" lvl="0" marL="457200" rtl="0" algn="l">
              <a:spcBef>
                <a:spcPts val="0"/>
              </a:spcBef>
              <a:spcAft>
                <a:spcPts val="0"/>
              </a:spcAft>
              <a:buSzPts val="1400"/>
              <a:buFont typeface="Palatino Linotype"/>
              <a:buChar char="●"/>
            </a:pPr>
            <a:r>
              <a:rPr lang="en">
                <a:latin typeface="Palatino Linotype"/>
                <a:ea typeface="Palatino Linotype"/>
                <a:cs typeface="Palatino Linotype"/>
                <a:sym typeface="Palatino Linotype"/>
              </a:rPr>
              <a:t>Pranathi Vaddela (pv250)</a:t>
            </a:r>
            <a:endParaRPr>
              <a:latin typeface="Palatino Linotype"/>
              <a:ea typeface="Palatino Linotype"/>
              <a:cs typeface="Palatino Linotype"/>
              <a:sym typeface="Palatino Linotype"/>
            </a:endParaRPr>
          </a:p>
          <a:p>
            <a:pPr indent="-317500" lvl="0" marL="457200" rtl="0" algn="l">
              <a:spcBef>
                <a:spcPts val="0"/>
              </a:spcBef>
              <a:spcAft>
                <a:spcPts val="0"/>
              </a:spcAft>
              <a:buSzPts val="1400"/>
              <a:buFont typeface="Palatino Linotype"/>
              <a:buChar char="●"/>
            </a:pPr>
            <a:r>
              <a:rPr lang="en">
                <a:latin typeface="Palatino Linotype"/>
                <a:ea typeface="Palatino Linotype"/>
                <a:cs typeface="Palatino Linotype"/>
                <a:sym typeface="Palatino Linotype"/>
              </a:rPr>
              <a:t>Aditya Kaushik Jonnavittula (aj918)</a:t>
            </a:r>
            <a:endParaRPr>
              <a:latin typeface="Palatino Linotype"/>
              <a:ea typeface="Palatino Linotype"/>
              <a:cs typeface="Palatino Linotype"/>
              <a:sym typeface="Palatino Linotype"/>
            </a:endParaRPr>
          </a:p>
        </p:txBody>
      </p:sp>
      <p:sp>
        <p:nvSpPr>
          <p:cNvPr id="92" name="Google Shape;92;p19"/>
          <p:cNvSpPr txBox="1"/>
          <p:nvPr/>
        </p:nvSpPr>
        <p:spPr>
          <a:xfrm>
            <a:off x="3177075" y="2798300"/>
            <a:ext cx="238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Palatino Linotype"/>
                <a:ea typeface="Palatino Linotype"/>
                <a:cs typeface="Palatino Linotype"/>
                <a:sym typeface="Palatino Linotype"/>
              </a:rPr>
              <a:t>Team: 34</a:t>
            </a:r>
            <a:endParaRPr sz="1800">
              <a:latin typeface="Palatino Linotype"/>
              <a:ea typeface="Palatino Linotype"/>
              <a:cs typeface="Palatino Linotype"/>
              <a:sym typeface="Palatino Linotyp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279292" y="471642"/>
            <a:ext cx="83382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t>Advantages of </a:t>
            </a:r>
            <a:r>
              <a:rPr lang="en" sz="2800"/>
              <a:t>Content-based filtering </a:t>
            </a:r>
            <a:endParaRPr sz="2800"/>
          </a:p>
        </p:txBody>
      </p:sp>
      <p:sp>
        <p:nvSpPr>
          <p:cNvPr id="149" name="Google Shape;149;p28"/>
          <p:cNvSpPr txBox="1"/>
          <p:nvPr>
            <p:ph idx="1" type="body"/>
          </p:nvPr>
        </p:nvSpPr>
        <p:spPr>
          <a:xfrm>
            <a:off x="533999" y="1424427"/>
            <a:ext cx="7828800" cy="26397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t/>
            </a:r>
            <a:endParaRPr b="0" sz="1600">
              <a:solidFill>
                <a:srgbClr val="3A3B41"/>
              </a:solidFill>
              <a:highlight>
                <a:srgbClr val="F9FAFF"/>
              </a:highlight>
              <a:latin typeface="Georgia"/>
              <a:ea typeface="Georgia"/>
              <a:cs typeface="Georgia"/>
              <a:sym typeface="Georgia"/>
            </a:endParaRPr>
          </a:p>
          <a:p>
            <a:pPr indent="-330200" lvl="0" marL="457200" rtl="0" algn="l">
              <a:lnSpc>
                <a:spcPct val="150000"/>
              </a:lnSpc>
              <a:spcBef>
                <a:spcPts val="0"/>
              </a:spcBef>
              <a:spcAft>
                <a:spcPts val="0"/>
              </a:spcAft>
              <a:buClr>
                <a:srgbClr val="3A3B41"/>
              </a:buClr>
              <a:buSzPts val="1600"/>
              <a:buFont typeface="Georgia"/>
              <a:buChar char="●"/>
            </a:pPr>
            <a:r>
              <a:rPr b="0" lang="en" sz="1600">
                <a:solidFill>
                  <a:srgbClr val="3A3B41"/>
                </a:solidFill>
                <a:highlight>
                  <a:schemeClr val="lt1"/>
                </a:highlight>
                <a:latin typeface="Georgia"/>
                <a:ea typeface="Georgia"/>
                <a:cs typeface="Georgia"/>
                <a:sym typeface="Georgia"/>
              </a:rPr>
              <a:t>No data from other users is required to start making recommendations</a:t>
            </a:r>
            <a:endParaRPr b="0" sz="1600">
              <a:solidFill>
                <a:srgbClr val="3A3B41"/>
              </a:solidFill>
              <a:highlight>
                <a:schemeClr val="lt1"/>
              </a:highlight>
              <a:latin typeface="Georgia"/>
              <a:ea typeface="Georgia"/>
              <a:cs typeface="Georgia"/>
              <a:sym typeface="Georgia"/>
            </a:endParaRPr>
          </a:p>
          <a:p>
            <a:pPr indent="-330200" lvl="0" marL="457200" rtl="0" algn="l">
              <a:lnSpc>
                <a:spcPct val="150000"/>
              </a:lnSpc>
              <a:spcBef>
                <a:spcPts val="0"/>
              </a:spcBef>
              <a:spcAft>
                <a:spcPts val="0"/>
              </a:spcAft>
              <a:buClr>
                <a:srgbClr val="3A3B41"/>
              </a:buClr>
              <a:buSzPts val="1600"/>
              <a:buFont typeface="Georgia"/>
              <a:buChar char="●"/>
            </a:pPr>
            <a:r>
              <a:rPr b="0" lang="en" sz="1600">
                <a:solidFill>
                  <a:srgbClr val="3A3B41"/>
                </a:solidFill>
                <a:highlight>
                  <a:schemeClr val="lt1"/>
                </a:highlight>
                <a:latin typeface="Georgia"/>
                <a:ea typeface="Georgia"/>
                <a:cs typeface="Georgia"/>
                <a:sym typeface="Georgia"/>
              </a:rPr>
              <a:t>Recommendations are highly relevant to the user</a:t>
            </a:r>
            <a:endParaRPr b="0" sz="1600">
              <a:solidFill>
                <a:srgbClr val="3A3B41"/>
              </a:solidFill>
              <a:highlight>
                <a:schemeClr val="lt1"/>
              </a:highlight>
              <a:latin typeface="Georgia"/>
              <a:ea typeface="Georgia"/>
              <a:cs typeface="Georgia"/>
              <a:sym typeface="Georgia"/>
            </a:endParaRPr>
          </a:p>
          <a:p>
            <a:pPr indent="-330200" lvl="0" marL="457200" rtl="0" algn="l">
              <a:lnSpc>
                <a:spcPct val="150000"/>
              </a:lnSpc>
              <a:spcBef>
                <a:spcPts val="0"/>
              </a:spcBef>
              <a:spcAft>
                <a:spcPts val="0"/>
              </a:spcAft>
              <a:buClr>
                <a:srgbClr val="3A3B41"/>
              </a:buClr>
              <a:buSzPts val="1600"/>
              <a:buFont typeface="Georgia"/>
              <a:buChar char="●"/>
            </a:pPr>
            <a:r>
              <a:rPr b="0" lang="en" sz="1600">
                <a:solidFill>
                  <a:srgbClr val="3A3B41"/>
                </a:solidFill>
                <a:highlight>
                  <a:schemeClr val="lt1"/>
                </a:highlight>
                <a:latin typeface="Georgia"/>
                <a:ea typeface="Georgia"/>
                <a:cs typeface="Georgia"/>
                <a:sym typeface="Georgia"/>
              </a:rPr>
              <a:t>Recommendations are transparent to the user</a:t>
            </a:r>
            <a:endParaRPr b="0" sz="1600">
              <a:solidFill>
                <a:srgbClr val="3A3B41"/>
              </a:solidFill>
              <a:highlight>
                <a:schemeClr val="lt1"/>
              </a:highlight>
              <a:latin typeface="Georgia"/>
              <a:ea typeface="Georgia"/>
              <a:cs typeface="Georgia"/>
              <a:sym typeface="Georgia"/>
            </a:endParaRPr>
          </a:p>
          <a:p>
            <a:pPr indent="-330200" lvl="0" marL="457200" rtl="0" algn="l">
              <a:lnSpc>
                <a:spcPct val="150000"/>
              </a:lnSpc>
              <a:spcBef>
                <a:spcPts val="0"/>
              </a:spcBef>
              <a:spcAft>
                <a:spcPts val="0"/>
              </a:spcAft>
              <a:buClr>
                <a:srgbClr val="3A3B41"/>
              </a:buClr>
              <a:buSzPts val="1600"/>
              <a:buFont typeface="Georgia"/>
              <a:buChar char="●"/>
            </a:pPr>
            <a:r>
              <a:rPr b="0" lang="en" sz="1600">
                <a:solidFill>
                  <a:srgbClr val="3A3B41"/>
                </a:solidFill>
                <a:highlight>
                  <a:schemeClr val="lt1"/>
                </a:highlight>
                <a:latin typeface="Georgia"/>
                <a:ea typeface="Georgia"/>
                <a:cs typeface="Georgia"/>
                <a:sym typeface="Georgia"/>
              </a:rPr>
              <a:t>We can avoid the “cold start” problem</a:t>
            </a:r>
            <a:endParaRPr b="0" sz="1600">
              <a:solidFill>
                <a:srgbClr val="3A3B41"/>
              </a:solidFill>
              <a:highlight>
                <a:schemeClr val="lt1"/>
              </a:highlight>
              <a:latin typeface="Georgia"/>
              <a:ea typeface="Georgia"/>
              <a:cs typeface="Georgia"/>
              <a:sym typeface="Georgia"/>
            </a:endParaRPr>
          </a:p>
          <a:p>
            <a:pPr indent="-330200" lvl="0" marL="457200" rtl="0" algn="l">
              <a:lnSpc>
                <a:spcPct val="150000"/>
              </a:lnSpc>
              <a:spcBef>
                <a:spcPts val="0"/>
              </a:spcBef>
              <a:spcAft>
                <a:spcPts val="0"/>
              </a:spcAft>
              <a:buClr>
                <a:srgbClr val="3A3B41"/>
              </a:buClr>
              <a:buSzPts val="1600"/>
              <a:buFont typeface="Georgia"/>
              <a:buChar char="●"/>
            </a:pPr>
            <a:r>
              <a:rPr b="0" lang="en" sz="1600">
                <a:solidFill>
                  <a:srgbClr val="3A3B41"/>
                </a:solidFill>
                <a:highlight>
                  <a:schemeClr val="lt1"/>
                </a:highlight>
                <a:latin typeface="Georgia"/>
                <a:ea typeface="Georgia"/>
                <a:cs typeface="Georgia"/>
                <a:sym typeface="Georgia"/>
              </a:rPr>
              <a:t>Content-based filtering systems are generally easier to create</a:t>
            </a:r>
            <a:endParaRPr b="0" sz="1600">
              <a:solidFill>
                <a:srgbClr val="3A3B41"/>
              </a:solidFill>
              <a:highlight>
                <a:schemeClr val="lt1"/>
              </a:highlight>
              <a:latin typeface="Georgia"/>
              <a:ea typeface="Georgia"/>
              <a:cs typeface="Georgia"/>
              <a:sym typeface="Georgia"/>
            </a:endParaRPr>
          </a:p>
          <a:p>
            <a:pPr indent="0" lvl="0" marL="457200" rtl="0" algn="l">
              <a:spcBef>
                <a:spcPts val="0"/>
              </a:spcBef>
              <a:spcAft>
                <a:spcPts val="0"/>
              </a:spcAft>
              <a:buNone/>
            </a:pPr>
            <a:r>
              <a:t/>
            </a:r>
            <a:endParaRPr b="0" sz="1350">
              <a:solidFill>
                <a:srgbClr val="3A3B41"/>
              </a:solidFill>
              <a:highlight>
                <a:srgbClr val="F9FA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Results</a:t>
            </a:r>
            <a:endParaRPr/>
          </a:p>
        </p:txBody>
      </p:sp>
      <p:sp>
        <p:nvSpPr>
          <p:cNvPr id="155" name="Google Shape;155;p29"/>
          <p:cNvSpPr txBox="1"/>
          <p:nvPr>
            <p:ph idx="1" type="body"/>
          </p:nvPr>
        </p:nvSpPr>
        <p:spPr>
          <a:xfrm>
            <a:off x="482000" y="480200"/>
            <a:ext cx="7737000" cy="6156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t/>
            </a:r>
            <a:endParaRPr b="0" sz="1600">
              <a:solidFill>
                <a:srgbClr val="3A3B41"/>
              </a:solidFill>
              <a:highlight>
                <a:srgbClr val="F9FAFF"/>
              </a:highlight>
              <a:latin typeface="Georgia"/>
              <a:ea typeface="Georgia"/>
              <a:cs typeface="Georgia"/>
              <a:sym typeface="Georgia"/>
            </a:endParaRPr>
          </a:p>
          <a:p>
            <a:pPr indent="-330200" lvl="0" marL="457200" rtl="0" algn="l">
              <a:lnSpc>
                <a:spcPct val="150000"/>
              </a:lnSpc>
              <a:spcBef>
                <a:spcPts val="0"/>
              </a:spcBef>
              <a:spcAft>
                <a:spcPts val="0"/>
              </a:spcAft>
              <a:buClr>
                <a:srgbClr val="3A3B41"/>
              </a:buClr>
              <a:buSzPts val="1600"/>
              <a:buFont typeface="Georgia"/>
              <a:buChar char="●"/>
            </a:pPr>
            <a:r>
              <a:rPr b="0" lang="en" sz="1600">
                <a:solidFill>
                  <a:srgbClr val="3A3B41"/>
                </a:solidFill>
                <a:highlight>
                  <a:schemeClr val="lt1"/>
                </a:highlight>
                <a:latin typeface="Georgia"/>
                <a:ea typeface="Georgia"/>
                <a:cs typeface="Georgia"/>
                <a:sym typeface="Georgia"/>
              </a:rPr>
              <a:t>Recommends top 10 movies to user-1 according to his preferences</a:t>
            </a:r>
            <a:endParaRPr/>
          </a:p>
        </p:txBody>
      </p:sp>
      <p:sp>
        <p:nvSpPr>
          <p:cNvPr id="156" name="Google Shape;156;p29"/>
          <p:cNvSpPr txBox="1"/>
          <p:nvPr>
            <p:ph idx="1" type="body"/>
          </p:nvPr>
        </p:nvSpPr>
        <p:spPr>
          <a:xfrm>
            <a:off x="544100" y="4098750"/>
            <a:ext cx="7737000" cy="246300"/>
          </a:xfrm>
          <a:prstGeom prst="rect">
            <a:avLst/>
          </a:prstGeom>
        </p:spPr>
        <p:txBody>
          <a:bodyPr anchorCtr="0" anchor="t" bIns="0" lIns="0" spcFirstLastPara="1" rIns="0" wrap="square" tIns="0">
            <a:spAutoFit/>
          </a:bodyPr>
          <a:lstStyle/>
          <a:p>
            <a:pPr indent="-330200" lvl="0" marL="457200" rtl="0" algn="l">
              <a:lnSpc>
                <a:spcPct val="150000"/>
              </a:lnSpc>
              <a:spcBef>
                <a:spcPts val="0"/>
              </a:spcBef>
              <a:spcAft>
                <a:spcPts val="0"/>
              </a:spcAft>
              <a:buClr>
                <a:schemeClr val="dk1"/>
              </a:buClr>
              <a:buSzPts val="1600"/>
              <a:buFont typeface="Georgia"/>
              <a:buChar char="●"/>
            </a:pPr>
            <a:r>
              <a:rPr b="0" lang="en" sz="1600">
                <a:solidFill>
                  <a:schemeClr val="dk1"/>
                </a:solidFill>
                <a:highlight>
                  <a:schemeClr val="lt1"/>
                </a:highlight>
                <a:latin typeface="Georgia"/>
                <a:ea typeface="Georgia"/>
                <a:cs typeface="Georgia"/>
                <a:sym typeface="Georgia"/>
              </a:rPr>
              <a:t>RMSE of content-based recommendations - 0.67</a:t>
            </a:r>
            <a:endParaRPr>
              <a:solidFill>
                <a:schemeClr val="dk1"/>
              </a:solidFill>
              <a:highlight>
                <a:schemeClr val="lt1"/>
              </a:highlight>
            </a:endParaRPr>
          </a:p>
        </p:txBody>
      </p:sp>
      <p:pic>
        <p:nvPicPr>
          <p:cNvPr id="157" name="Google Shape;157;p29"/>
          <p:cNvPicPr preferRelativeResize="0"/>
          <p:nvPr/>
        </p:nvPicPr>
        <p:blipFill>
          <a:blip r:embed="rId3">
            <a:alphaModFix/>
          </a:blip>
          <a:stretch>
            <a:fillRect/>
          </a:stretch>
        </p:blipFill>
        <p:spPr>
          <a:xfrm>
            <a:off x="2234425" y="1315125"/>
            <a:ext cx="3867825" cy="2564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402892" y="302742"/>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Collaborative Filtering</a:t>
            </a:r>
            <a:endParaRPr/>
          </a:p>
        </p:txBody>
      </p:sp>
      <p:sp>
        <p:nvSpPr>
          <p:cNvPr id="163" name="Google Shape;163;p30"/>
          <p:cNvSpPr txBox="1"/>
          <p:nvPr>
            <p:ph idx="1" type="body"/>
          </p:nvPr>
        </p:nvSpPr>
        <p:spPr>
          <a:xfrm>
            <a:off x="196650" y="1043775"/>
            <a:ext cx="4749900" cy="3532500"/>
          </a:xfrm>
          <a:prstGeom prst="rect">
            <a:avLst/>
          </a:prstGeom>
        </p:spPr>
        <p:txBody>
          <a:bodyPr anchorCtr="0" anchor="t" bIns="0" lIns="0" spcFirstLastPara="1" rIns="0" wrap="square" tIns="0">
            <a:spAutoFit/>
          </a:bodyPr>
          <a:lstStyle/>
          <a:p>
            <a:pPr indent="-314325" lvl="0" marL="457200" rtl="0" algn="l">
              <a:spcBef>
                <a:spcPts val="0"/>
              </a:spcBef>
              <a:spcAft>
                <a:spcPts val="0"/>
              </a:spcAft>
              <a:buClr>
                <a:srgbClr val="3A3B41"/>
              </a:buClr>
              <a:buSzPts val="1350"/>
              <a:buFont typeface="Georgia"/>
              <a:buChar char="●"/>
            </a:pPr>
            <a:r>
              <a:rPr b="0" lang="en" sz="1350">
                <a:solidFill>
                  <a:srgbClr val="3A3B41"/>
                </a:solidFill>
                <a:highlight>
                  <a:srgbClr val="F9FAFF"/>
                </a:highlight>
                <a:latin typeface="Georgia"/>
                <a:ea typeface="Georgia"/>
                <a:cs typeface="Georgia"/>
                <a:sym typeface="Georgia"/>
              </a:rPr>
              <a:t>Collaborative filtering filters information by using the interactions and data collected by the system from other users. It’s based on the idea that people who agreed in their evaluation of certain items are likely to agree again in the future</a:t>
            </a:r>
            <a:endParaRPr b="0" sz="1350">
              <a:solidFill>
                <a:srgbClr val="3A3B41"/>
              </a:solidFill>
              <a:highlight>
                <a:srgbClr val="F9FAFF"/>
              </a:highlight>
              <a:latin typeface="Georgia"/>
              <a:ea typeface="Georgia"/>
              <a:cs typeface="Georgia"/>
              <a:sym typeface="Georgia"/>
            </a:endParaRPr>
          </a:p>
          <a:p>
            <a:pPr indent="0" lvl="0" marL="0" rtl="0" algn="l">
              <a:spcBef>
                <a:spcPts val="0"/>
              </a:spcBef>
              <a:spcAft>
                <a:spcPts val="0"/>
              </a:spcAft>
              <a:buNone/>
            </a:pPr>
            <a:r>
              <a:t/>
            </a:r>
            <a:endParaRPr b="0" sz="1350">
              <a:solidFill>
                <a:srgbClr val="3A3B41"/>
              </a:solidFill>
              <a:highlight>
                <a:srgbClr val="F9FAFF"/>
              </a:highlight>
              <a:latin typeface="Georgia"/>
              <a:ea typeface="Georgia"/>
              <a:cs typeface="Georgia"/>
              <a:sym typeface="Georgia"/>
            </a:endParaRPr>
          </a:p>
          <a:p>
            <a:pPr indent="-314325" lvl="0" marL="457200" rtl="0" algn="l">
              <a:spcBef>
                <a:spcPts val="0"/>
              </a:spcBef>
              <a:spcAft>
                <a:spcPts val="0"/>
              </a:spcAft>
              <a:buClr>
                <a:srgbClr val="3A3B41"/>
              </a:buClr>
              <a:buSzPts val="1350"/>
              <a:buFont typeface="Georgia"/>
              <a:buChar char="●"/>
            </a:pPr>
            <a:r>
              <a:rPr b="0" lang="en" sz="1350">
                <a:solidFill>
                  <a:srgbClr val="3A3B41"/>
                </a:solidFill>
                <a:highlight>
                  <a:srgbClr val="FFFFFF"/>
                </a:highlight>
                <a:latin typeface="Georgia"/>
                <a:ea typeface="Georgia"/>
                <a:cs typeface="Georgia"/>
                <a:sym typeface="Georgia"/>
              </a:rPr>
              <a:t>Most collaborative filtering systems apply the so-called similarity index-based technique. In the neighborhood-based approach, a number of users are selected based on their similarity to the active user. Inference for the active user is made by calculating a weighted average of the ratings of the selected users.</a:t>
            </a:r>
            <a:br>
              <a:rPr b="0" lang="en" sz="1350">
                <a:solidFill>
                  <a:srgbClr val="3A3B41"/>
                </a:solidFill>
                <a:highlight>
                  <a:srgbClr val="FFFFFF"/>
                </a:highlight>
                <a:latin typeface="Georgia"/>
                <a:ea typeface="Georgia"/>
                <a:cs typeface="Georgia"/>
                <a:sym typeface="Georgia"/>
              </a:rPr>
            </a:br>
            <a:endParaRPr b="0" sz="1350">
              <a:solidFill>
                <a:srgbClr val="3A3B41"/>
              </a:solidFill>
              <a:highlight>
                <a:srgbClr val="FFFFFF"/>
              </a:highlight>
              <a:latin typeface="Georgia"/>
              <a:ea typeface="Georgia"/>
              <a:cs typeface="Georgia"/>
              <a:sym typeface="Georgia"/>
            </a:endParaRPr>
          </a:p>
          <a:p>
            <a:pPr indent="-314325" lvl="0" marL="457200" rtl="0" algn="l">
              <a:spcBef>
                <a:spcPts val="0"/>
              </a:spcBef>
              <a:spcAft>
                <a:spcPts val="0"/>
              </a:spcAft>
              <a:buClr>
                <a:srgbClr val="3A3B41"/>
              </a:buClr>
              <a:buSzPts val="1350"/>
              <a:buFont typeface="Georgia"/>
              <a:buChar char="●"/>
            </a:pPr>
            <a:r>
              <a:rPr b="0" lang="en" sz="1350">
                <a:solidFill>
                  <a:srgbClr val="3A3B41"/>
                </a:solidFill>
                <a:highlight>
                  <a:srgbClr val="FFFFFF"/>
                </a:highlight>
                <a:latin typeface="Georgia"/>
                <a:ea typeface="Georgia"/>
                <a:cs typeface="Georgia"/>
                <a:sym typeface="Georgia"/>
              </a:rPr>
              <a:t>Collaborative-filtering systems focus on the relationship between users and items. The similarity of items is determined by the similarity of the ratings of those items by the users who have rated both items.</a:t>
            </a:r>
            <a:endParaRPr b="0" sz="1350">
              <a:solidFill>
                <a:srgbClr val="3A3B41"/>
              </a:solidFill>
              <a:highlight>
                <a:srgbClr val="FFFFFF"/>
              </a:highlight>
              <a:latin typeface="Georgia"/>
              <a:ea typeface="Georgia"/>
              <a:cs typeface="Georgia"/>
              <a:sym typeface="Georgia"/>
            </a:endParaRPr>
          </a:p>
        </p:txBody>
      </p:sp>
      <p:pic>
        <p:nvPicPr>
          <p:cNvPr id="164" name="Google Shape;164;p30"/>
          <p:cNvPicPr preferRelativeResize="0"/>
          <p:nvPr/>
        </p:nvPicPr>
        <p:blipFill>
          <a:blip r:embed="rId3">
            <a:alphaModFix/>
          </a:blip>
          <a:stretch>
            <a:fillRect/>
          </a:stretch>
        </p:blipFill>
        <p:spPr>
          <a:xfrm>
            <a:off x="5599325" y="629225"/>
            <a:ext cx="2974725" cy="3885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402892" y="419892"/>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Relationship between Users and Movies</a:t>
            </a:r>
            <a:endParaRPr/>
          </a:p>
        </p:txBody>
      </p:sp>
      <p:pic>
        <p:nvPicPr>
          <p:cNvPr id="170" name="Google Shape;170;p31"/>
          <p:cNvPicPr preferRelativeResize="0"/>
          <p:nvPr/>
        </p:nvPicPr>
        <p:blipFill>
          <a:blip r:embed="rId3">
            <a:alphaModFix/>
          </a:blip>
          <a:stretch>
            <a:fillRect/>
          </a:stretch>
        </p:blipFill>
        <p:spPr>
          <a:xfrm>
            <a:off x="152400" y="1034000"/>
            <a:ext cx="4805974" cy="3957100"/>
          </a:xfrm>
          <a:prstGeom prst="rect">
            <a:avLst/>
          </a:prstGeom>
          <a:noFill/>
          <a:ln>
            <a:noFill/>
          </a:ln>
        </p:spPr>
      </p:pic>
      <p:pic>
        <p:nvPicPr>
          <p:cNvPr id="171" name="Google Shape;171;p31"/>
          <p:cNvPicPr preferRelativeResize="0"/>
          <p:nvPr/>
        </p:nvPicPr>
        <p:blipFill>
          <a:blip r:embed="rId4">
            <a:alphaModFix/>
          </a:blip>
          <a:stretch>
            <a:fillRect/>
          </a:stretch>
        </p:blipFill>
        <p:spPr>
          <a:xfrm>
            <a:off x="5263275" y="1034000"/>
            <a:ext cx="3740025" cy="37807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Categories of Collaborative Filtering	</a:t>
            </a:r>
            <a:endParaRPr/>
          </a:p>
        </p:txBody>
      </p:sp>
      <p:sp>
        <p:nvSpPr>
          <p:cNvPr id="177" name="Google Shape;177;p32"/>
          <p:cNvSpPr txBox="1"/>
          <p:nvPr>
            <p:ph idx="1" type="body"/>
          </p:nvPr>
        </p:nvSpPr>
        <p:spPr>
          <a:xfrm>
            <a:off x="416850" y="1073925"/>
            <a:ext cx="4799400" cy="346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sz="1500">
                <a:solidFill>
                  <a:srgbClr val="292929"/>
                </a:solidFill>
                <a:highlight>
                  <a:srgbClr val="FFFFFF"/>
                </a:highlight>
                <a:latin typeface="Georgia"/>
                <a:ea typeface="Georgia"/>
                <a:cs typeface="Georgia"/>
                <a:sym typeface="Georgia"/>
              </a:rPr>
              <a:t>The class of collaborative filtering algorithms is divided into two sub-categories that are generally called memory based and model based approaches.</a:t>
            </a:r>
            <a:endParaRPr b="0"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0"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Memory based</a:t>
            </a:r>
            <a:r>
              <a:rPr b="0" lang="en" sz="1500">
                <a:solidFill>
                  <a:srgbClr val="292929"/>
                </a:solidFill>
                <a:highlight>
                  <a:srgbClr val="FFFFFF"/>
                </a:highlight>
                <a:latin typeface="Georgia"/>
                <a:ea typeface="Georgia"/>
                <a:cs typeface="Georgia"/>
                <a:sym typeface="Georgia"/>
              </a:rPr>
              <a:t> approaches directly works with values of recorded interactions, assuming no model, and are essentially based on nearest neighbours search (for example, find the closest users from a user of interest and suggest the most popular items among these neighbours). </a:t>
            </a:r>
            <a:br>
              <a:rPr b="0" lang="en" sz="1500">
                <a:solidFill>
                  <a:srgbClr val="292929"/>
                </a:solidFill>
                <a:highlight>
                  <a:srgbClr val="FFFFFF"/>
                </a:highlight>
                <a:latin typeface="Georgia"/>
                <a:ea typeface="Georgia"/>
                <a:cs typeface="Georgia"/>
                <a:sym typeface="Georgia"/>
              </a:rPr>
            </a:br>
            <a:endParaRPr b="0"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Model based</a:t>
            </a:r>
            <a:r>
              <a:rPr b="0" lang="en" sz="1500">
                <a:solidFill>
                  <a:srgbClr val="292929"/>
                </a:solidFill>
                <a:highlight>
                  <a:srgbClr val="FFFFFF"/>
                </a:highlight>
                <a:latin typeface="Georgia"/>
                <a:ea typeface="Georgia"/>
                <a:cs typeface="Georgia"/>
                <a:sym typeface="Georgia"/>
              </a:rPr>
              <a:t> approaches assume an underlying “generative” model that explains the user-item interactions and try to discover it in order to make new predictions.</a:t>
            </a:r>
            <a:endParaRPr/>
          </a:p>
        </p:txBody>
      </p:sp>
      <p:pic>
        <p:nvPicPr>
          <p:cNvPr id="178" name="Google Shape;178;p32"/>
          <p:cNvPicPr preferRelativeResize="0"/>
          <p:nvPr/>
        </p:nvPicPr>
        <p:blipFill rotWithShape="1">
          <a:blip r:embed="rId3">
            <a:alphaModFix/>
          </a:blip>
          <a:srcRect b="12991" l="6475" r="53577" t="16482"/>
          <a:stretch/>
        </p:blipFill>
        <p:spPr>
          <a:xfrm>
            <a:off x="5336299" y="1073926"/>
            <a:ext cx="1872974" cy="2190638"/>
          </a:xfrm>
          <a:prstGeom prst="rect">
            <a:avLst/>
          </a:prstGeom>
          <a:noFill/>
          <a:ln>
            <a:noFill/>
          </a:ln>
        </p:spPr>
      </p:pic>
      <p:pic>
        <p:nvPicPr>
          <p:cNvPr id="179" name="Google Shape;179;p32"/>
          <p:cNvPicPr preferRelativeResize="0"/>
          <p:nvPr/>
        </p:nvPicPr>
        <p:blipFill rotWithShape="1">
          <a:blip r:embed="rId3">
            <a:alphaModFix/>
          </a:blip>
          <a:srcRect b="17400" l="52105" r="2014" t="16814"/>
          <a:stretch/>
        </p:blipFill>
        <p:spPr>
          <a:xfrm>
            <a:off x="7209275" y="2571750"/>
            <a:ext cx="1872974" cy="2267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Memory Based Filtering - KNN</a:t>
            </a:r>
            <a:endParaRPr/>
          </a:p>
        </p:txBody>
      </p:sp>
      <p:sp>
        <p:nvSpPr>
          <p:cNvPr id="185" name="Google Shape;185;p33"/>
          <p:cNvSpPr txBox="1"/>
          <p:nvPr>
            <p:ph idx="1" type="body"/>
          </p:nvPr>
        </p:nvSpPr>
        <p:spPr>
          <a:xfrm>
            <a:off x="243500" y="1199850"/>
            <a:ext cx="4318800" cy="3393900"/>
          </a:xfrm>
          <a:prstGeom prst="rect">
            <a:avLst/>
          </a:prstGeom>
        </p:spPr>
        <p:txBody>
          <a:bodyPr anchorCtr="0" anchor="t" bIns="0" lIns="0" spcFirstLastPara="1" rIns="0" wrap="square" tIns="0">
            <a:spAutoFit/>
          </a:bodyPr>
          <a:lstStyle/>
          <a:p>
            <a:pPr indent="-317500" lvl="0" marL="457200" rtl="0" algn="l">
              <a:lnSpc>
                <a:spcPct val="115000"/>
              </a:lnSpc>
              <a:spcBef>
                <a:spcPts val="0"/>
              </a:spcBef>
              <a:spcAft>
                <a:spcPts val="0"/>
              </a:spcAft>
              <a:buClr>
                <a:schemeClr val="dk1"/>
              </a:buClr>
              <a:buSzPts val="1400"/>
              <a:buChar char="●"/>
            </a:pPr>
            <a:r>
              <a:rPr b="0" lang="en">
                <a:solidFill>
                  <a:schemeClr val="dk1"/>
                </a:solidFill>
              </a:rPr>
              <a:t>The implementation was based on the machine learning algorithm K-nearest neighbors, or KNN, to build a recommender system to predict movie ratings for users.</a:t>
            </a:r>
            <a:endParaRPr b="0">
              <a:solidFill>
                <a:schemeClr val="dk1"/>
              </a:solidFill>
            </a:endParaRPr>
          </a:p>
          <a:p>
            <a:pPr indent="0" lvl="0" marL="457200" rtl="0" algn="l">
              <a:lnSpc>
                <a:spcPct val="115000"/>
              </a:lnSpc>
              <a:spcBef>
                <a:spcPts val="0"/>
              </a:spcBef>
              <a:spcAft>
                <a:spcPts val="0"/>
              </a:spcAft>
              <a:buNone/>
            </a:pPr>
            <a:r>
              <a:t/>
            </a:r>
            <a:endParaRPr b="0">
              <a:solidFill>
                <a:schemeClr val="dk1"/>
              </a:solidFill>
            </a:endParaRPr>
          </a:p>
          <a:p>
            <a:pPr indent="-311150" lvl="0" marL="457200" rtl="0" algn="l">
              <a:spcBef>
                <a:spcPts val="0"/>
              </a:spcBef>
              <a:spcAft>
                <a:spcPts val="0"/>
              </a:spcAft>
              <a:buClr>
                <a:schemeClr val="dk1"/>
              </a:buClr>
              <a:buSzPts val="1300"/>
              <a:buChar char="●"/>
            </a:pPr>
            <a:r>
              <a:rPr b="0" lang="en">
                <a:solidFill>
                  <a:srgbClr val="292929"/>
                </a:solidFill>
                <a:highlight>
                  <a:srgbClr val="FFFFFF"/>
                </a:highlight>
              </a:rPr>
              <a:t>In o</a:t>
            </a:r>
            <a:r>
              <a:rPr b="0" lang="en">
                <a:solidFill>
                  <a:srgbClr val="292929"/>
                </a:solidFill>
                <a:highlight>
                  <a:srgbClr val="FFFFFF"/>
                </a:highlight>
              </a:rPr>
              <a:t>rder to make a new recommendation to a user, user-user method roughly tries to identify users with the most similar “interactions profile”</a:t>
            </a:r>
            <a:r>
              <a:rPr b="0" lang="en">
                <a:solidFill>
                  <a:srgbClr val="292929"/>
                </a:solidFill>
                <a:highlight>
                  <a:srgbClr val="FFFFFF"/>
                </a:highlight>
              </a:rPr>
              <a:t>.  This method is said to be “User-centred”</a:t>
            </a:r>
            <a:endParaRPr b="0">
              <a:solidFill>
                <a:srgbClr val="292929"/>
              </a:solidFill>
              <a:highlight>
                <a:srgbClr val="FFFFFF"/>
              </a:highlight>
            </a:endParaRPr>
          </a:p>
          <a:p>
            <a:pPr indent="0" lvl="0" marL="457200" rtl="0" algn="l">
              <a:spcBef>
                <a:spcPts val="0"/>
              </a:spcBef>
              <a:spcAft>
                <a:spcPts val="0"/>
              </a:spcAft>
              <a:buNone/>
            </a:pPr>
            <a:r>
              <a:t/>
            </a:r>
            <a:endParaRPr b="0">
              <a:solidFill>
                <a:srgbClr val="292929"/>
              </a:solidFill>
              <a:highlight>
                <a:srgbClr val="FFFFFF"/>
              </a:highlight>
            </a:endParaRPr>
          </a:p>
          <a:p>
            <a:pPr indent="-311150" lvl="0" marL="457200" rtl="0" algn="l">
              <a:spcBef>
                <a:spcPts val="0"/>
              </a:spcBef>
              <a:spcAft>
                <a:spcPts val="0"/>
              </a:spcAft>
              <a:buClr>
                <a:srgbClr val="292929"/>
              </a:buClr>
              <a:buSzPts val="1300"/>
              <a:buChar char="●"/>
            </a:pPr>
            <a:r>
              <a:rPr b="0" lang="en">
                <a:solidFill>
                  <a:srgbClr val="292929"/>
                </a:solidFill>
                <a:highlight>
                  <a:srgbClr val="FFFFFF"/>
                </a:highlight>
              </a:rPr>
              <a:t>To make a new recommendation to a user, the idea of item-item method is to find items similar to the ones the user already “positively” interacted with. This method is said to be “item-centred”</a:t>
            </a:r>
            <a:endParaRPr b="0" sz="1300">
              <a:solidFill>
                <a:srgbClr val="292929"/>
              </a:solidFill>
              <a:highlight>
                <a:srgbClr val="FFFFFF"/>
              </a:highlight>
            </a:endParaRPr>
          </a:p>
        </p:txBody>
      </p:sp>
      <p:pic>
        <p:nvPicPr>
          <p:cNvPr id="186" name="Google Shape;186;p33"/>
          <p:cNvPicPr preferRelativeResize="0"/>
          <p:nvPr/>
        </p:nvPicPr>
        <p:blipFill>
          <a:blip r:embed="rId3">
            <a:alphaModFix/>
          </a:blip>
          <a:stretch>
            <a:fillRect/>
          </a:stretch>
        </p:blipFill>
        <p:spPr>
          <a:xfrm>
            <a:off x="5998900" y="1199850"/>
            <a:ext cx="2134625" cy="1921700"/>
          </a:xfrm>
          <a:prstGeom prst="rect">
            <a:avLst/>
          </a:prstGeom>
          <a:noFill/>
          <a:ln>
            <a:noFill/>
          </a:ln>
        </p:spPr>
      </p:pic>
      <p:sp>
        <p:nvSpPr>
          <p:cNvPr id="187" name="Google Shape;187;p33"/>
          <p:cNvSpPr txBox="1"/>
          <p:nvPr/>
        </p:nvSpPr>
        <p:spPr>
          <a:xfrm>
            <a:off x="4630575" y="3281350"/>
            <a:ext cx="424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92929"/>
                </a:solidFill>
                <a:highlight>
                  <a:srgbClr val="FFFFFF"/>
                </a:highlight>
              </a:rPr>
              <a:t>Memory based collaborative filtering do not scale easily: generating a new recommendation can be extremely time consuming for big systems. For systems with millions of users and millions of items, the nearest neighbours search step can become intractable if not carefully designed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Model Based Filtering - Matrix Factorization</a:t>
            </a:r>
            <a:endParaRPr/>
          </a:p>
        </p:txBody>
      </p:sp>
      <p:pic>
        <p:nvPicPr>
          <p:cNvPr id="193" name="Google Shape;193;p34"/>
          <p:cNvPicPr preferRelativeResize="0"/>
          <p:nvPr/>
        </p:nvPicPr>
        <p:blipFill>
          <a:blip r:embed="rId3">
            <a:alphaModFix/>
          </a:blip>
          <a:stretch>
            <a:fillRect/>
          </a:stretch>
        </p:blipFill>
        <p:spPr>
          <a:xfrm>
            <a:off x="4735700" y="1742500"/>
            <a:ext cx="4173076" cy="2312925"/>
          </a:xfrm>
          <a:prstGeom prst="rect">
            <a:avLst/>
          </a:prstGeom>
          <a:noFill/>
          <a:ln>
            <a:noFill/>
          </a:ln>
        </p:spPr>
      </p:pic>
      <p:sp>
        <p:nvSpPr>
          <p:cNvPr id="194" name="Google Shape;194;p34"/>
          <p:cNvSpPr txBox="1"/>
          <p:nvPr/>
        </p:nvSpPr>
        <p:spPr>
          <a:xfrm>
            <a:off x="243500" y="1176350"/>
            <a:ext cx="42345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a:t>
            </a:r>
            <a:r>
              <a:rPr lang="en"/>
              <a:t>t is used to predict user preferences based on their past behavior. In this case, the matrix to be factorized represents user-item interactions, and the resulting factors represent user and item features. These features can then be used to generate personalized recommendations for users.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There are several methods for matrix factorization, including Singular Value Decomposition (SVD), Non-negative Matrix Factorization (NMF), CoClustering, SlopeOne. Each method has its own strengths and weaknesses.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For our case, We are using </a:t>
            </a:r>
            <a:r>
              <a:rPr b="1" lang="en"/>
              <a:t>SVD</a:t>
            </a:r>
            <a:r>
              <a:rPr lang="en"/>
              <a:t>.</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402892" y="419892"/>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Comparing accuracy with RMSE</a:t>
            </a:r>
            <a:endParaRPr/>
          </a:p>
        </p:txBody>
      </p:sp>
      <p:pic>
        <p:nvPicPr>
          <p:cNvPr id="200" name="Google Shape;200;p35"/>
          <p:cNvPicPr preferRelativeResize="0"/>
          <p:nvPr/>
        </p:nvPicPr>
        <p:blipFill>
          <a:blip r:embed="rId3">
            <a:alphaModFix/>
          </a:blip>
          <a:stretch>
            <a:fillRect/>
          </a:stretch>
        </p:blipFill>
        <p:spPr>
          <a:xfrm>
            <a:off x="246225" y="1430375"/>
            <a:ext cx="4106725" cy="2967950"/>
          </a:xfrm>
          <a:prstGeom prst="rect">
            <a:avLst/>
          </a:prstGeom>
          <a:noFill/>
          <a:ln>
            <a:noFill/>
          </a:ln>
        </p:spPr>
      </p:pic>
      <p:pic>
        <p:nvPicPr>
          <p:cNvPr id="201" name="Google Shape;201;p35"/>
          <p:cNvPicPr preferRelativeResize="0"/>
          <p:nvPr/>
        </p:nvPicPr>
        <p:blipFill>
          <a:blip r:embed="rId4">
            <a:alphaModFix/>
          </a:blip>
          <a:stretch>
            <a:fillRect/>
          </a:stretch>
        </p:blipFill>
        <p:spPr>
          <a:xfrm>
            <a:off x="4767700" y="1285725"/>
            <a:ext cx="4106724" cy="3257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Rating Prediction</a:t>
            </a:r>
            <a:endParaRPr/>
          </a:p>
        </p:txBody>
      </p:sp>
      <p:graphicFrame>
        <p:nvGraphicFramePr>
          <p:cNvPr id="207" name="Google Shape;207;p36"/>
          <p:cNvGraphicFramePr/>
          <p:nvPr/>
        </p:nvGraphicFramePr>
        <p:xfrm>
          <a:off x="931813" y="2571750"/>
          <a:ext cx="3000000" cy="3000000"/>
        </p:xfrm>
        <a:graphic>
          <a:graphicData uri="http://schemas.openxmlformats.org/drawingml/2006/table">
            <a:tbl>
              <a:tblPr>
                <a:noFill/>
                <a:tableStyleId>{0D289BED-6562-4DB0-94CE-5663BACE445B}</a:tableStyleId>
              </a:tblPr>
              <a:tblGrid>
                <a:gridCol w="2320525"/>
                <a:gridCol w="2320525"/>
                <a:gridCol w="2320525"/>
              </a:tblGrid>
              <a:tr h="637575">
                <a:tc>
                  <a:txBody>
                    <a:bodyPr/>
                    <a:lstStyle/>
                    <a:p>
                      <a:pPr indent="0" lvl="0" marL="0" rtl="0" algn="ctr">
                        <a:spcBef>
                          <a:spcPts val="0"/>
                        </a:spcBef>
                        <a:spcAft>
                          <a:spcPts val="0"/>
                        </a:spcAft>
                        <a:buNone/>
                      </a:pPr>
                      <a:r>
                        <a:rPr b="1" lang="en"/>
                        <a:t>Model</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Memory Based (KNN)</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Model Based (SVD)</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r>
              <a:tr h="637575">
                <a:tc>
                  <a:txBody>
                    <a:bodyPr/>
                    <a:lstStyle/>
                    <a:p>
                      <a:pPr indent="0" lvl="0" marL="0" rtl="0" algn="ctr">
                        <a:spcBef>
                          <a:spcPts val="0"/>
                        </a:spcBef>
                        <a:spcAft>
                          <a:spcPts val="0"/>
                        </a:spcAft>
                        <a:buNone/>
                      </a:pPr>
                      <a:r>
                        <a:rPr b="1" lang="en"/>
                        <a:t>RMSE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a:t>0.96</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a:t>0.88</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r>
              <a:tr h="637575">
                <a:tc>
                  <a:txBody>
                    <a:bodyPr/>
                    <a:lstStyle/>
                    <a:p>
                      <a:pPr indent="0" lvl="0" marL="0" rtl="0" algn="ctr">
                        <a:spcBef>
                          <a:spcPts val="0"/>
                        </a:spcBef>
                        <a:spcAft>
                          <a:spcPts val="0"/>
                        </a:spcAft>
                        <a:buNone/>
                      </a:pPr>
                      <a:r>
                        <a:rPr b="1" lang="en"/>
                        <a:t>MAE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0.74</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0.67</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r>
            </a:tbl>
          </a:graphicData>
        </a:graphic>
      </p:graphicFrame>
      <p:sp>
        <p:nvSpPr>
          <p:cNvPr id="208" name="Google Shape;208;p36"/>
          <p:cNvSpPr txBox="1"/>
          <p:nvPr/>
        </p:nvSpPr>
        <p:spPr>
          <a:xfrm>
            <a:off x="330400" y="904500"/>
            <a:ext cx="84360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 sz="1500">
                <a:solidFill>
                  <a:schemeClr val="dk1"/>
                </a:solidFill>
              </a:rPr>
              <a:t>For the purpose of prediction of movie rating we are using KNN (Memory based) and Matrix Factorization method - SVD (Model based) to predict these ratings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We use the surprise module in Python to fit the training dataset to the SVD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Then we predict the scores for every movie a user hasn’t seen.</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Metrics</a:t>
            </a:r>
            <a:endParaRPr/>
          </a:p>
        </p:txBody>
      </p:sp>
      <p:sp>
        <p:nvSpPr>
          <p:cNvPr id="214" name="Google Shape;214;p37"/>
          <p:cNvSpPr txBox="1"/>
          <p:nvPr/>
        </p:nvSpPr>
        <p:spPr>
          <a:xfrm>
            <a:off x="402900" y="1305200"/>
            <a:ext cx="83382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404040"/>
              </a:buClr>
              <a:buSzPts val="1600"/>
              <a:buChar char="●"/>
            </a:pPr>
            <a:r>
              <a:rPr b="1" lang="en" sz="1600">
                <a:solidFill>
                  <a:srgbClr val="404040"/>
                </a:solidFill>
              </a:rPr>
              <a:t>PRECISION </a:t>
            </a:r>
            <a:endParaRPr b="1" sz="1600">
              <a:solidFill>
                <a:srgbClr val="404040"/>
              </a:solidFill>
            </a:endParaRPr>
          </a:p>
          <a:p>
            <a:pPr indent="-330200" lvl="1" marL="914400" rtl="0" algn="l">
              <a:lnSpc>
                <a:spcPct val="115000"/>
              </a:lnSpc>
              <a:spcBef>
                <a:spcPts val="0"/>
              </a:spcBef>
              <a:spcAft>
                <a:spcPts val="0"/>
              </a:spcAft>
              <a:buClr>
                <a:srgbClr val="404040"/>
              </a:buClr>
              <a:buSzPts val="1600"/>
              <a:buChar char="○"/>
            </a:pPr>
            <a:r>
              <a:rPr lang="en" sz="1600">
                <a:solidFill>
                  <a:srgbClr val="404040"/>
                </a:solidFill>
              </a:rPr>
              <a:t>Precision = No of relevant recommendations/No of total recommendations</a:t>
            </a:r>
            <a:endParaRPr sz="1600">
              <a:solidFill>
                <a:srgbClr val="404040"/>
              </a:solidFill>
            </a:endParaRPr>
          </a:p>
          <a:p>
            <a:pPr indent="-330200" lvl="0" marL="457200" rtl="0" algn="l">
              <a:lnSpc>
                <a:spcPct val="115000"/>
              </a:lnSpc>
              <a:spcBef>
                <a:spcPts val="0"/>
              </a:spcBef>
              <a:spcAft>
                <a:spcPts val="0"/>
              </a:spcAft>
              <a:buClr>
                <a:srgbClr val="404040"/>
              </a:buClr>
              <a:buSzPts val="1600"/>
              <a:buChar char="●"/>
            </a:pPr>
            <a:r>
              <a:rPr b="1" lang="en" sz="1600">
                <a:solidFill>
                  <a:srgbClr val="404040"/>
                </a:solidFill>
              </a:rPr>
              <a:t>RECALL</a:t>
            </a:r>
            <a:endParaRPr b="1" sz="1600">
              <a:solidFill>
                <a:srgbClr val="404040"/>
              </a:solidFill>
            </a:endParaRPr>
          </a:p>
          <a:p>
            <a:pPr indent="-330200" lvl="1" marL="914400" rtl="0" algn="l">
              <a:lnSpc>
                <a:spcPct val="115000"/>
              </a:lnSpc>
              <a:spcBef>
                <a:spcPts val="0"/>
              </a:spcBef>
              <a:spcAft>
                <a:spcPts val="0"/>
              </a:spcAft>
              <a:buClr>
                <a:srgbClr val="404040"/>
              </a:buClr>
              <a:buSzPts val="1600"/>
              <a:buChar char="○"/>
            </a:pPr>
            <a:r>
              <a:rPr lang="en" sz="1600">
                <a:solidFill>
                  <a:srgbClr val="404040"/>
                </a:solidFill>
              </a:rPr>
              <a:t>Recall = No of relevant recommendations/ No of total relevant items.</a:t>
            </a:r>
            <a:endParaRPr sz="1600">
              <a:solidFill>
                <a:srgbClr val="404040"/>
              </a:solidFill>
            </a:endParaRPr>
          </a:p>
          <a:p>
            <a:pPr indent="-330200" lvl="0" marL="457200" rtl="0" algn="l">
              <a:lnSpc>
                <a:spcPct val="115000"/>
              </a:lnSpc>
              <a:spcBef>
                <a:spcPts val="0"/>
              </a:spcBef>
              <a:spcAft>
                <a:spcPts val="0"/>
              </a:spcAft>
              <a:buClr>
                <a:srgbClr val="404040"/>
              </a:buClr>
              <a:buSzPts val="1600"/>
              <a:buChar char="●"/>
            </a:pPr>
            <a:r>
              <a:rPr b="1" lang="en" sz="1600">
                <a:solidFill>
                  <a:srgbClr val="404040"/>
                </a:solidFill>
              </a:rPr>
              <a:t>F-Measure</a:t>
            </a:r>
            <a:endParaRPr b="1" sz="1600">
              <a:solidFill>
                <a:srgbClr val="404040"/>
              </a:solidFill>
            </a:endParaRPr>
          </a:p>
          <a:p>
            <a:pPr indent="-330200" lvl="1" marL="914400" rtl="0" algn="l">
              <a:lnSpc>
                <a:spcPct val="115000"/>
              </a:lnSpc>
              <a:spcBef>
                <a:spcPts val="0"/>
              </a:spcBef>
              <a:spcAft>
                <a:spcPts val="0"/>
              </a:spcAft>
              <a:buClr>
                <a:srgbClr val="404040"/>
              </a:buClr>
              <a:buSzPts val="1600"/>
              <a:buChar char="○"/>
            </a:pPr>
            <a:r>
              <a:rPr lang="en" sz="1600">
                <a:solidFill>
                  <a:srgbClr val="404040"/>
                </a:solidFill>
              </a:rPr>
              <a:t>F-measure = 2*Precision*Recall/(Precision+Recall)</a:t>
            </a:r>
            <a:endParaRPr sz="1600">
              <a:solidFill>
                <a:srgbClr val="404040"/>
              </a:solidFill>
            </a:endParaRPr>
          </a:p>
          <a:p>
            <a:pPr indent="-330200" lvl="0" marL="457200" rtl="0" algn="l">
              <a:lnSpc>
                <a:spcPct val="115000"/>
              </a:lnSpc>
              <a:spcBef>
                <a:spcPts val="0"/>
              </a:spcBef>
              <a:spcAft>
                <a:spcPts val="0"/>
              </a:spcAft>
              <a:buClr>
                <a:srgbClr val="404040"/>
              </a:buClr>
              <a:buSzPts val="1600"/>
              <a:buChar char="●"/>
            </a:pPr>
            <a:r>
              <a:rPr b="1" lang="en" sz="1600">
                <a:solidFill>
                  <a:srgbClr val="404040"/>
                </a:solidFill>
              </a:rPr>
              <a:t>Normalised Discounted Cumulative Gain (NDCG)</a:t>
            </a:r>
            <a:endParaRPr b="1" sz="1600">
              <a:solidFill>
                <a:srgbClr val="404040"/>
              </a:solidFill>
            </a:endParaRPr>
          </a:p>
          <a:p>
            <a:pPr indent="-330200" lvl="1" marL="914400" rtl="0" algn="l">
              <a:spcBef>
                <a:spcPts val="0"/>
              </a:spcBef>
              <a:spcAft>
                <a:spcPts val="0"/>
              </a:spcAft>
              <a:buClr>
                <a:srgbClr val="404040"/>
              </a:buClr>
              <a:buSzPts val="1600"/>
              <a:buChar char="○"/>
            </a:pPr>
            <a:r>
              <a:rPr lang="en" sz="1600">
                <a:solidFill>
                  <a:srgbClr val="404040"/>
                </a:solidFill>
              </a:rPr>
              <a:t>DCG = Σ((rel_i)/log (i+1)), and NDCG = DCG/IDCG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276117"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Contents</a:t>
            </a:r>
            <a:endParaRPr/>
          </a:p>
        </p:txBody>
      </p:sp>
      <p:sp>
        <p:nvSpPr>
          <p:cNvPr id="98" name="Google Shape;98;p20"/>
          <p:cNvSpPr txBox="1"/>
          <p:nvPr>
            <p:ph idx="1" type="body"/>
          </p:nvPr>
        </p:nvSpPr>
        <p:spPr>
          <a:xfrm>
            <a:off x="566625" y="1062204"/>
            <a:ext cx="7828800" cy="2878500"/>
          </a:xfrm>
          <a:prstGeom prst="rect">
            <a:avLst/>
          </a:prstGeom>
        </p:spPr>
        <p:txBody>
          <a:bodyPr anchorCtr="0" anchor="t" bIns="0" lIns="0" spcFirstLastPara="1" rIns="0" wrap="square" tIns="0">
            <a:spAutoFit/>
          </a:bodyPr>
          <a:lstStyle/>
          <a:p>
            <a:pPr indent="-336550" lvl="0" marL="457200" rtl="0" algn="l">
              <a:spcBef>
                <a:spcPts val="0"/>
              </a:spcBef>
              <a:spcAft>
                <a:spcPts val="0"/>
              </a:spcAft>
              <a:buClr>
                <a:schemeClr val="dk1"/>
              </a:buClr>
              <a:buSzPts val="1700"/>
              <a:buFont typeface="Georgia"/>
              <a:buChar char="●"/>
            </a:pPr>
            <a:r>
              <a:rPr b="0" lang="en" sz="1700">
                <a:solidFill>
                  <a:schemeClr val="dk1"/>
                </a:solidFill>
                <a:latin typeface="Georgia"/>
                <a:ea typeface="Georgia"/>
                <a:cs typeface="Georgia"/>
                <a:sym typeface="Georgia"/>
              </a:rPr>
              <a:t>Movie Recommendation System</a:t>
            </a:r>
            <a:endParaRPr b="0" sz="1700">
              <a:solidFill>
                <a:schemeClr val="dk1"/>
              </a:solidFill>
              <a:latin typeface="Georgia"/>
              <a:ea typeface="Georgia"/>
              <a:cs typeface="Georgia"/>
              <a:sym typeface="Georgia"/>
            </a:endParaRPr>
          </a:p>
          <a:p>
            <a:pPr indent="0" lvl="0" marL="457200" rtl="0" algn="l">
              <a:spcBef>
                <a:spcPts val="0"/>
              </a:spcBef>
              <a:spcAft>
                <a:spcPts val="0"/>
              </a:spcAft>
              <a:buNone/>
            </a:pPr>
            <a:r>
              <a:t/>
            </a:r>
            <a:endParaRPr b="0"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b="0" lang="en" sz="1700">
                <a:solidFill>
                  <a:schemeClr val="dk1"/>
                </a:solidFill>
                <a:latin typeface="Georgia"/>
                <a:ea typeface="Georgia"/>
                <a:cs typeface="Georgia"/>
                <a:sym typeface="Georgia"/>
              </a:rPr>
              <a:t>Dataset used</a:t>
            </a:r>
            <a:endParaRPr b="0" sz="1700">
              <a:solidFill>
                <a:schemeClr val="dk1"/>
              </a:solidFill>
              <a:latin typeface="Georgia"/>
              <a:ea typeface="Georgia"/>
              <a:cs typeface="Georgia"/>
              <a:sym typeface="Georgia"/>
            </a:endParaRPr>
          </a:p>
          <a:p>
            <a:pPr indent="0" lvl="0" marL="457200" rtl="0" algn="l">
              <a:spcBef>
                <a:spcPts val="0"/>
              </a:spcBef>
              <a:spcAft>
                <a:spcPts val="0"/>
              </a:spcAft>
              <a:buNone/>
            </a:pPr>
            <a:r>
              <a:t/>
            </a:r>
            <a:endParaRPr b="0"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b="0" lang="en" sz="1700">
                <a:solidFill>
                  <a:schemeClr val="dk1"/>
                </a:solidFill>
                <a:latin typeface="Georgia"/>
                <a:ea typeface="Georgia"/>
                <a:cs typeface="Georgia"/>
                <a:sym typeface="Georgia"/>
              </a:rPr>
              <a:t>Data Exploration</a:t>
            </a:r>
            <a:endParaRPr b="0" sz="1700">
              <a:solidFill>
                <a:schemeClr val="dk1"/>
              </a:solidFill>
              <a:latin typeface="Georgia"/>
              <a:ea typeface="Georgia"/>
              <a:cs typeface="Georgia"/>
              <a:sym typeface="Georgia"/>
            </a:endParaRPr>
          </a:p>
          <a:p>
            <a:pPr indent="0" lvl="0" marL="457200" rtl="0" algn="l">
              <a:spcBef>
                <a:spcPts val="0"/>
              </a:spcBef>
              <a:spcAft>
                <a:spcPts val="0"/>
              </a:spcAft>
              <a:buNone/>
            </a:pPr>
            <a:r>
              <a:t/>
            </a:r>
            <a:endParaRPr b="0"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b="0" lang="en" sz="1700">
                <a:solidFill>
                  <a:schemeClr val="dk1"/>
                </a:solidFill>
                <a:latin typeface="Georgia"/>
                <a:ea typeface="Georgia"/>
                <a:cs typeface="Georgia"/>
                <a:sym typeface="Georgia"/>
              </a:rPr>
              <a:t>Collaborative Filtering</a:t>
            </a:r>
            <a:endParaRPr b="0" sz="1700">
              <a:solidFill>
                <a:schemeClr val="dk1"/>
              </a:solidFill>
              <a:latin typeface="Georgia"/>
              <a:ea typeface="Georgia"/>
              <a:cs typeface="Georgia"/>
              <a:sym typeface="Georgia"/>
            </a:endParaRPr>
          </a:p>
          <a:p>
            <a:pPr indent="0" lvl="0" marL="457200" rtl="0" algn="l">
              <a:spcBef>
                <a:spcPts val="0"/>
              </a:spcBef>
              <a:spcAft>
                <a:spcPts val="0"/>
              </a:spcAft>
              <a:buNone/>
            </a:pPr>
            <a:r>
              <a:t/>
            </a:r>
            <a:endParaRPr b="0"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b="0" lang="en" sz="1700">
                <a:solidFill>
                  <a:schemeClr val="dk1"/>
                </a:solidFill>
                <a:latin typeface="Georgia"/>
                <a:ea typeface="Georgia"/>
                <a:cs typeface="Georgia"/>
                <a:sym typeface="Georgia"/>
              </a:rPr>
              <a:t>Content-based Filtering</a:t>
            </a:r>
            <a:endParaRPr b="0" sz="1700">
              <a:solidFill>
                <a:schemeClr val="dk1"/>
              </a:solidFill>
              <a:latin typeface="Georgia"/>
              <a:ea typeface="Georgia"/>
              <a:cs typeface="Georgia"/>
              <a:sym typeface="Georgia"/>
            </a:endParaRPr>
          </a:p>
          <a:p>
            <a:pPr indent="0" lvl="0" marL="457200" rtl="0" algn="l">
              <a:spcBef>
                <a:spcPts val="0"/>
              </a:spcBef>
              <a:spcAft>
                <a:spcPts val="0"/>
              </a:spcAft>
              <a:buNone/>
            </a:pPr>
            <a:r>
              <a:t/>
            </a:r>
            <a:endParaRPr b="0"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b="0" lang="en" sz="1700">
                <a:solidFill>
                  <a:schemeClr val="dk1"/>
                </a:solidFill>
                <a:latin typeface="Georgia"/>
                <a:ea typeface="Georgia"/>
                <a:cs typeface="Georgia"/>
                <a:sym typeface="Georgia"/>
              </a:rPr>
              <a:t>Future Work</a:t>
            </a:r>
            <a:endParaRPr b="0" sz="1700">
              <a:solidFill>
                <a:schemeClr val="dk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Results</a:t>
            </a:r>
            <a:endParaRPr/>
          </a:p>
        </p:txBody>
      </p:sp>
      <p:graphicFrame>
        <p:nvGraphicFramePr>
          <p:cNvPr id="220" name="Google Shape;220;p38"/>
          <p:cNvGraphicFramePr/>
          <p:nvPr/>
        </p:nvGraphicFramePr>
        <p:xfrm>
          <a:off x="804313" y="2023700"/>
          <a:ext cx="3000000" cy="3000000"/>
        </p:xfrm>
        <a:graphic>
          <a:graphicData uri="http://schemas.openxmlformats.org/drawingml/2006/table">
            <a:tbl>
              <a:tblPr>
                <a:noFill/>
                <a:tableStyleId>{0D289BED-6562-4DB0-94CE-5663BACE445B}</a:tableStyleId>
              </a:tblPr>
              <a:tblGrid>
                <a:gridCol w="1555475"/>
                <a:gridCol w="1555475"/>
                <a:gridCol w="1555475"/>
                <a:gridCol w="1555475"/>
                <a:gridCol w="1555475"/>
              </a:tblGrid>
              <a:tr h="621950">
                <a:tc>
                  <a:txBody>
                    <a:bodyPr/>
                    <a:lstStyle/>
                    <a:p>
                      <a:pPr indent="0" lvl="0" marL="0" rtl="0" algn="ctr">
                        <a:spcBef>
                          <a:spcPts val="0"/>
                        </a:spcBef>
                        <a:spcAft>
                          <a:spcPts val="0"/>
                        </a:spcAft>
                        <a:buNone/>
                      </a:pPr>
                      <a:r>
                        <a:rPr b="1" lang="en"/>
                        <a:t>Models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Precision</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Recall</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F-Score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NDCG</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r>
              <a:tr h="621950">
                <a:tc>
                  <a:txBody>
                    <a:bodyPr/>
                    <a:lstStyle/>
                    <a:p>
                      <a:pPr indent="0" lvl="0" marL="0" rtl="0" algn="ctr">
                        <a:spcBef>
                          <a:spcPts val="0"/>
                        </a:spcBef>
                        <a:spcAft>
                          <a:spcPts val="0"/>
                        </a:spcAft>
                        <a:buNone/>
                      </a:pPr>
                      <a:r>
                        <a:rPr b="1" lang="en"/>
                        <a:t>SVD</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a:t>0.68</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a:t>0.41</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a:t>0.51</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a:t>0.81</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r>
              <a:tr h="621950">
                <a:tc>
                  <a:txBody>
                    <a:bodyPr/>
                    <a:lstStyle/>
                    <a:p>
                      <a:pPr indent="0" lvl="0" marL="0" rtl="0" algn="ctr">
                        <a:lnSpc>
                          <a:spcPct val="115000"/>
                        </a:lnSpc>
                        <a:spcBef>
                          <a:spcPts val="0"/>
                        </a:spcBef>
                        <a:spcAft>
                          <a:spcPts val="0"/>
                        </a:spcAft>
                        <a:buNone/>
                      </a:pPr>
                      <a:r>
                        <a:rPr b="1" lang="en">
                          <a:solidFill>
                            <a:schemeClr val="dk1"/>
                          </a:solidFill>
                        </a:rPr>
                        <a:t>KNN</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0.55</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0.38</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0.43</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a:t>0.75</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402892" y="419892"/>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Advantages and Disadvantages </a:t>
            </a:r>
            <a:endParaRPr/>
          </a:p>
        </p:txBody>
      </p:sp>
      <p:sp>
        <p:nvSpPr>
          <p:cNvPr id="226" name="Google Shape;226;p39"/>
          <p:cNvSpPr txBox="1"/>
          <p:nvPr/>
        </p:nvSpPr>
        <p:spPr>
          <a:xfrm>
            <a:off x="344325" y="985175"/>
            <a:ext cx="4051800" cy="363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292929"/>
                </a:solidFill>
                <a:highlight>
                  <a:srgbClr val="FFFFFF"/>
                </a:highlight>
              </a:rPr>
              <a:t>Advantages</a:t>
            </a:r>
            <a:endParaRPr b="1">
              <a:solidFill>
                <a:srgbClr val="292929"/>
              </a:solidFill>
              <a:highlight>
                <a:srgbClr val="FFFFFF"/>
              </a:highlight>
            </a:endParaRPr>
          </a:p>
          <a:p>
            <a:pPr indent="0" lvl="0" marL="0" rtl="0" algn="ctr">
              <a:spcBef>
                <a:spcPts val="0"/>
              </a:spcBef>
              <a:spcAft>
                <a:spcPts val="0"/>
              </a:spcAft>
              <a:buNone/>
            </a:pPr>
            <a:r>
              <a:t/>
            </a:r>
            <a:endParaRPr b="1">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b="1" lang="en">
                <a:solidFill>
                  <a:srgbClr val="292929"/>
                </a:solidFill>
                <a:highlight>
                  <a:srgbClr val="FFFFFF"/>
                </a:highlight>
              </a:rPr>
              <a:t>User-Centric:</a:t>
            </a:r>
            <a:r>
              <a:rPr lang="en">
                <a:solidFill>
                  <a:srgbClr val="292929"/>
                </a:solidFill>
                <a:highlight>
                  <a:srgbClr val="FFFFFF"/>
                </a:highlight>
              </a:rPr>
              <a:t> It is based on the user's behavior and preferences, making it highly personalized and user-centric.</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b="1" lang="en">
                <a:solidFill>
                  <a:srgbClr val="292929"/>
                </a:solidFill>
                <a:highlight>
                  <a:srgbClr val="FFFFFF"/>
                </a:highlight>
              </a:rPr>
              <a:t>Scalable:</a:t>
            </a:r>
            <a:r>
              <a:rPr lang="en">
                <a:solidFill>
                  <a:srgbClr val="292929"/>
                </a:solidFill>
                <a:highlight>
                  <a:srgbClr val="FFFFFF"/>
                </a:highlight>
              </a:rPr>
              <a:t> Collaborative filtering is scalable to large datasets and can handle a large number of users and items. It can handle sparse data and can provide recommendations even for new or unpopular items.</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None/>
            </a:pPr>
            <a:r>
              <a:rPr b="1" lang="en">
                <a:solidFill>
                  <a:srgbClr val="292929"/>
                </a:solidFill>
                <a:highlight>
                  <a:srgbClr val="FFFFFF"/>
                </a:highlight>
              </a:rPr>
              <a:t>No Domain Knowledge Required: </a:t>
            </a:r>
            <a:r>
              <a:rPr lang="en">
                <a:solidFill>
                  <a:srgbClr val="292929"/>
                </a:solidFill>
                <a:highlight>
                  <a:srgbClr val="FFFFFF"/>
                </a:highlight>
              </a:rPr>
              <a:t>Collaborative filtering does not require any domain knowledge or metadata about the items being recommended.</a:t>
            </a:r>
            <a:endParaRPr>
              <a:solidFill>
                <a:srgbClr val="292929"/>
              </a:solidFill>
              <a:highlight>
                <a:srgbClr val="FFFFFF"/>
              </a:highlight>
            </a:endParaRPr>
          </a:p>
        </p:txBody>
      </p:sp>
      <p:sp>
        <p:nvSpPr>
          <p:cNvPr id="227" name="Google Shape;227;p39"/>
          <p:cNvSpPr txBox="1"/>
          <p:nvPr/>
        </p:nvSpPr>
        <p:spPr>
          <a:xfrm>
            <a:off x="4841225" y="985175"/>
            <a:ext cx="4206300" cy="257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292929"/>
                </a:solidFill>
                <a:highlight>
                  <a:srgbClr val="FFFFFF"/>
                </a:highlight>
              </a:rPr>
              <a:t>Disadvantages</a:t>
            </a:r>
            <a:endParaRPr b="1">
              <a:solidFill>
                <a:srgbClr val="292929"/>
              </a:solidFill>
              <a:highlight>
                <a:srgbClr val="FFFFFF"/>
              </a:highlight>
            </a:endParaRPr>
          </a:p>
          <a:p>
            <a:pPr indent="0" lvl="0" marL="0" rtl="0" algn="ctr">
              <a:spcBef>
                <a:spcPts val="0"/>
              </a:spcBef>
              <a:spcAft>
                <a:spcPts val="0"/>
              </a:spcAft>
              <a:buNone/>
            </a:pPr>
            <a:r>
              <a:t/>
            </a:r>
            <a:endParaRPr b="1">
              <a:solidFill>
                <a:srgbClr val="292929"/>
              </a:solidFill>
              <a:highlight>
                <a:srgbClr val="FFFFFF"/>
              </a:highlight>
            </a:endParaRPr>
          </a:p>
          <a:p>
            <a:pPr indent="0" lvl="0" marL="0" rtl="0" algn="l">
              <a:spcBef>
                <a:spcPts val="0"/>
              </a:spcBef>
              <a:spcAft>
                <a:spcPts val="0"/>
              </a:spcAft>
              <a:buNone/>
            </a:pPr>
            <a:r>
              <a:rPr b="1" lang="en">
                <a:solidFill>
                  <a:srgbClr val="292929"/>
                </a:solidFill>
                <a:highlight>
                  <a:srgbClr val="FFFFFF"/>
                </a:highlight>
              </a:rPr>
              <a:t>Cold Start Problem:</a:t>
            </a:r>
            <a:r>
              <a:rPr lang="en">
                <a:solidFill>
                  <a:srgbClr val="292929"/>
                </a:solidFill>
                <a:highlight>
                  <a:srgbClr val="FFFFFF"/>
                </a:highlight>
              </a:rPr>
              <a:t> Collaborative filtering suffers from the cold start problem, which refers to the difficulty of providing recommendations for new users or items that do not have sufficient data.</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b="1" lang="en">
                <a:solidFill>
                  <a:srgbClr val="292929"/>
                </a:solidFill>
                <a:highlight>
                  <a:srgbClr val="FFFFFF"/>
                </a:highlight>
              </a:rPr>
              <a:t>Data Sparsity:</a:t>
            </a:r>
            <a:r>
              <a:rPr lang="en">
                <a:solidFill>
                  <a:srgbClr val="292929"/>
                </a:solidFill>
                <a:highlight>
                  <a:srgbClr val="FFFFFF"/>
                </a:highlight>
              </a:rPr>
              <a:t> Collaborative filtering requires a significant amount of user-item interaction data to provide accurate recommendations.</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b="1" sz="15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Future Work</a:t>
            </a:r>
            <a:endParaRPr/>
          </a:p>
        </p:txBody>
      </p:sp>
      <p:sp>
        <p:nvSpPr>
          <p:cNvPr id="233" name="Google Shape;233;p40"/>
          <p:cNvSpPr txBox="1"/>
          <p:nvPr>
            <p:ph idx="1" type="body"/>
          </p:nvPr>
        </p:nvSpPr>
        <p:spPr>
          <a:xfrm>
            <a:off x="533999" y="1062227"/>
            <a:ext cx="7828800" cy="39636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t/>
            </a:r>
            <a:endParaRPr b="0" sz="1600">
              <a:solidFill>
                <a:srgbClr val="3A3B41"/>
              </a:solidFill>
              <a:highlight>
                <a:srgbClr val="F9FAFF"/>
              </a:highlight>
              <a:latin typeface="Georgia"/>
              <a:ea typeface="Georgia"/>
              <a:cs typeface="Georgia"/>
              <a:sym typeface="Georgia"/>
            </a:endParaRPr>
          </a:p>
          <a:p>
            <a:pPr indent="-330200" lvl="0" marL="457200" rtl="0" algn="l">
              <a:lnSpc>
                <a:spcPct val="150000"/>
              </a:lnSpc>
              <a:spcBef>
                <a:spcPts val="0"/>
              </a:spcBef>
              <a:spcAft>
                <a:spcPts val="0"/>
              </a:spcAft>
              <a:buClr>
                <a:srgbClr val="3A3B41"/>
              </a:buClr>
              <a:buSzPts val="1600"/>
              <a:buFont typeface="Georgia"/>
              <a:buChar char="●"/>
            </a:pPr>
            <a:r>
              <a:rPr b="0" lang="en" sz="1600">
                <a:solidFill>
                  <a:srgbClr val="3A3B41"/>
                </a:solidFill>
                <a:highlight>
                  <a:schemeClr val="lt1"/>
                </a:highlight>
                <a:latin typeface="Georgia"/>
                <a:ea typeface="Georgia"/>
                <a:cs typeface="Georgia"/>
                <a:sym typeface="Georgia"/>
              </a:rPr>
              <a:t>Utilize more information from the dataset beyond just genres for personalized recommendations.</a:t>
            </a:r>
            <a:endParaRPr b="0" sz="1600">
              <a:solidFill>
                <a:srgbClr val="3A3B41"/>
              </a:solidFill>
              <a:highlight>
                <a:schemeClr val="lt1"/>
              </a:highlight>
              <a:latin typeface="Georgia"/>
              <a:ea typeface="Georgia"/>
              <a:cs typeface="Georgia"/>
              <a:sym typeface="Georgia"/>
            </a:endParaRPr>
          </a:p>
          <a:p>
            <a:pPr indent="-330200" lvl="0" marL="457200" rtl="0" algn="l">
              <a:lnSpc>
                <a:spcPct val="150000"/>
              </a:lnSpc>
              <a:spcBef>
                <a:spcPts val="0"/>
              </a:spcBef>
              <a:spcAft>
                <a:spcPts val="0"/>
              </a:spcAft>
              <a:buClr>
                <a:srgbClr val="3A3B41"/>
              </a:buClr>
              <a:buSzPts val="1600"/>
              <a:buFont typeface="Georgia"/>
              <a:buChar char="●"/>
            </a:pPr>
            <a:r>
              <a:rPr b="0" lang="en" sz="1600">
                <a:solidFill>
                  <a:srgbClr val="3A3B41"/>
                </a:solidFill>
                <a:highlight>
                  <a:schemeClr val="lt1"/>
                </a:highlight>
                <a:latin typeface="Georgia"/>
                <a:ea typeface="Georgia"/>
                <a:cs typeface="Georgia"/>
                <a:sym typeface="Georgia"/>
              </a:rPr>
              <a:t>Use advanced recommendation techniques such as model-based and hybrid filtering</a:t>
            </a:r>
            <a:endParaRPr b="0" sz="1600">
              <a:solidFill>
                <a:srgbClr val="3A3B41"/>
              </a:solidFill>
              <a:highlight>
                <a:schemeClr val="lt1"/>
              </a:highlight>
              <a:latin typeface="Georgia"/>
              <a:ea typeface="Georgia"/>
              <a:cs typeface="Georgia"/>
              <a:sym typeface="Georgia"/>
            </a:endParaRPr>
          </a:p>
          <a:p>
            <a:pPr indent="-330200" lvl="0" marL="457200" rtl="0" algn="l">
              <a:lnSpc>
                <a:spcPct val="150000"/>
              </a:lnSpc>
              <a:spcBef>
                <a:spcPts val="0"/>
              </a:spcBef>
              <a:spcAft>
                <a:spcPts val="0"/>
              </a:spcAft>
              <a:buClr>
                <a:srgbClr val="3A3B41"/>
              </a:buClr>
              <a:buSzPts val="1600"/>
              <a:buFont typeface="Georgia"/>
              <a:buChar char="●"/>
            </a:pPr>
            <a:r>
              <a:rPr b="0" lang="en" sz="1600">
                <a:solidFill>
                  <a:srgbClr val="3A3B41"/>
                </a:solidFill>
                <a:highlight>
                  <a:schemeClr val="lt1"/>
                </a:highlight>
                <a:latin typeface="Georgia"/>
                <a:ea typeface="Georgia"/>
                <a:cs typeface="Georgia"/>
                <a:sym typeface="Georgia"/>
              </a:rPr>
              <a:t>Avoid the "filter bubble" by recommending a balance of similar and diverse movies</a:t>
            </a:r>
            <a:endParaRPr b="0" sz="1600">
              <a:solidFill>
                <a:srgbClr val="3A3B41"/>
              </a:solidFill>
              <a:highlight>
                <a:schemeClr val="lt1"/>
              </a:highlight>
              <a:latin typeface="Georgia"/>
              <a:ea typeface="Georgia"/>
              <a:cs typeface="Georgia"/>
              <a:sym typeface="Georgia"/>
            </a:endParaRPr>
          </a:p>
          <a:p>
            <a:pPr indent="-330200" lvl="0" marL="457200" rtl="0" algn="l">
              <a:lnSpc>
                <a:spcPct val="150000"/>
              </a:lnSpc>
              <a:spcBef>
                <a:spcPts val="0"/>
              </a:spcBef>
              <a:spcAft>
                <a:spcPts val="0"/>
              </a:spcAft>
              <a:buClr>
                <a:srgbClr val="3A3B41"/>
              </a:buClr>
              <a:buSzPts val="1600"/>
              <a:buFont typeface="Georgia"/>
              <a:buChar char="●"/>
            </a:pPr>
            <a:r>
              <a:rPr b="0" lang="en" sz="1600">
                <a:solidFill>
                  <a:srgbClr val="3A3B41"/>
                </a:solidFill>
                <a:highlight>
                  <a:schemeClr val="lt1"/>
                </a:highlight>
                <a:latin typeface="Georgia"/>
                <a:ea typeface="Georgia"/>
                <a:cs typeface="Georgia"/>
                <a:sym typeface="Georgia"/>
              </a:rPr>
              <a:t>Recommend movies based on recent events, understanding current trends, and recommending related movies.</a:t>
            </a:r>
            <a:endParaRPr b="0" sz="1600">
              <a:solidFill>
                <a:srgbClr val="3A3B41"/>
              </a:solidFill>
              <a:highlight>
                <a:schemeClr val="lt1"/>
              </a:highlight>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t/>
            </a:r>
            <a:endParaRPr b="0" sz="1350">
              <a:solidFill>
                <a:srgbClr val="3A3B41"/>
              </a:solidFill>
              <a:highlight>
                <a:srgbClr val="F9FA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ph type="title"/>
          </p:nvPr>
        </p:nvSpPr>
        <p:spPr>
          <a:xfrm>
            <a:off x="243492" y="264667"/>
            <a:ext cx="8338200" cy="92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Technical Methods for achieving privacy in Recommendation System</a:t>
            </a:r>
            <a:endParaRPr/>
          </a:p>
        </p:txBody>
      </p:sp>
      <p:sp>
        <p:nvSpPr>
          <p:cNvPr id="239" name="Google Shape;239;p41"/>
          <p:cNvSpPr txBox="1"/>
          <p:nvPr/>
        </p:nvSpPr>
        <p:spPr>
          <a:xfrm>
            <a:off x="243500" y="1351375"/>
            <a:ext cx="86634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Differential privacy</a:t>
            </a:r>
            <a:r>
              <a:rPr lang="en"/>
              <a:t>: Differential privacy is a mathematical framework for measuring the privacy of an algorithm or system. In the context of recommender systems, differential privacy can be used to add noise to user data or recommendation results, ensuring that individual user preferences cannot be inferred from the results.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Federated learning</a:t>
            </a:r>
            <a:r>
              <a:rPr lang="en"/>
              <a:t>: Federated learning is a machine learning technique that enables multiple parties to collaborate on the training of a machine learning model without sharing their data directly. In the context of recommender systems, federated learning can be used to train a model using data from multiple users without requiring those users to share their data directly with the recommender system.</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Bloom filter:</a:t>
            </a:r>
            <a:r>
              <a:rPr lang="en"/>
              <a:t> Bloom filters can be used to anonymize user data by hashing the data and adding it to the Bloom filter. When making recommendations, the recommender system can query the Bloom filter to determine whether a particular item is in the user's set of preferences or not, without actually seeing the user's preferences directly.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265242" y="2199517"/>
            <a:ext cx="8338200" cy="5232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3400"/>
              <a:t>Thank You.</a:t>
            </a:r>
            <a:endParaRPr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Movie Recommendation System</a:t>
            </a:r>
            <a:endParaRPr/>
          </a:p>
        </p:txBody>
      </p:sp>
      <p:sp>
        <p:nvSpPr>
          <p:cNvPr id="104" name="Google Shape;104;p21"/>
          <p:cNvSpPr txBox="1"/>
          <p:nvPr>
            <p:ph idx="1" type="body"/>
          </p:nvPr>
        </p:nvSpPr>
        <p:spPr>
          <a:xfrm>
            <a:off x="534000" y="1494300"/>
            <a:ext cx="3915300" cy="2154900"/>
          </a:xfrm>
          <a:prstGeom prst="rect">
            <a:avLst/>
          </a:prstGeom>
        </p:spPr>
        <p:txBody>
          <a:bodyPr anchorCtr="0" anchor="t" bIns="0" lIns="0" spcFirstLastPara="1" rIns="0" wrap="square" tIns="0">
            <a:spAutoFit/>
          </a:bodyPr>
          <a:lstStyle/>
          <a:p>
            <a:pPr indent="-317500" lvl="0" marL="457200" rtl="0" algn="l">
              <a:spcBef>
                <a:spcPts val="0"/>
              </a:spcBef>
              <a:spcAft>
                <a:spcPts val="0"/>
              </a:spcAft>
              <a:buClr>
                <a:schemeClr val="dk1"/>
              </a:buClr>
              <a:buSzPts val="1400"/>
              <a:buChar char="●"/>
            </a:pPr>
            <a:r>
              <a:rPr b="0" lang="en">
                <a:solidFill>
                  <a:schemeClr val="dk1"/>
                </a:solidFill>
              </a:rPr>
              <a:t>There are two main elements in every recommendation system: </a:t>
            </a:r>
            <a:r>
              <a:rPr lang="en">
                <a:solidFill>
                  <a:schemeClr val="dk1"/>
                </a:solidFill>
              </a:rPr>
              <a:t>users</a:t>
            </a:r>
            <a:r>
              <a:rPr b="0" lang="en">
                <a:solidFill>
                  <a:schemeClr val="dk1"/>
                </a:solidFill>
              </a:rPr>
              <a:t> and </a:t>
            </a:r>
            <a:r>
              <a:rPr lang="en">
                <a:solidFill>
                  <a:schemeClr val="dk1"/>
                </a:solidFill>
              </a:rPr>
              <a:t>items</a:t>
            </a:r>
            <a:r>
              <a:rPr b="0" lang="en">
                <a:solidFill>
                  <a:schemeClr val="dk1"/>
                </a:solidFill>
              </a:rPr>
              <a:t>.</a:t>
            </a:r>
            <a:endParaRPr b="0">
              <a:solidFill>
                <a:schemeClr val="dk1"/>
              </a:solidFill>
            </a:endParaRPr>
          </a:p>
          <a:p>
            <a:pPr indent="0" lvl="0" marL="457200" rtl="0" algn="l">
              <a:spcBef>
                <a:spcPts val="0"/>
              </a:spcBef>
              <a:spcAft>
                <a:spcPts val="0"/>
              </a:spcAft>
              <a:buNone/>
            </a:pPr>
            <a:r>
              <a:t/>
            </a:r>
            <a:endParaRPr b="0">
              <a:solidFill>
                <a:schemeClr val="dk1"/>
              </a:solidFill>
            </a:endParaRPr>
          </a:p>
          <a:p>
            <a:pPr indent="-317500" lvl="0" marL="457200" rtl="0" algn="l">
              <a:spcBef>
                <a:spcPts val="0"/>
              </a:spcBef>
              <a:spcAft>
                <a:spcPts val="0"/>
              </a:spcAft>
              <a:buClr>
                <a:schemeClr val="dk1"/>
              </a:buClr>
              <a:buSzPts val="1400"/>
              <a:buChar char="●"/>
            </a:pPr>
            <a:r>
              <a:rPr b="0" lang="en">
                <a:solidFill>
                  <a:schemeClr val="dk1"/>
                </a:solidFill>
              </a:rPr>
              <a:t>The system generates movie predictions for its users, while items are the movies themselves.</a:t>
            </a:r>
            <a:endParaRPr b="0">
              <a:solidFill>
                <a:schemeClr val="dk1"/>
              </a:solidFill>
            </a:endParaRPr>
          </a:p>
          <a:p>
            <a:pPr indent="0" lvl="0" marL="457200" rtl="0" algn="l">
              <a:spcBef>
                <a:spcPts val="0"/>
              </a:spcBef>
              <a:spcAft>
                <a:spcPts val="0"/>
              </a:spcAft>
              <a:buNone/>
            </a:pPr>
            <a:r>
              <a:t/>
            </a:r>
            <a:endParaRPr b="0">
              <a:solidFill>
                <a:schemeClr val="dk1"/>
              </a:solidFill>
            </a:endParaRPr>
          </a:p>
          <a:p>
            <a:pPr indent="-317500" lvl="0" marL="457200" rtl="0" algn="l">
              <a:spcBef>
                <a:spcPts val="0"/>
              </a:spcBef>
              <a:spcAft>
                <a:spcPts val="0"/>
              </a:spcAft>
              <a:buClr>
                <a:schemeClr val="dk1"/>
              </a:buClr>
              <a:buSzPts val="1400"/>
              <a:buChar char="●"/>
            </a:pPr>
            <a:r>
              <a:rPr b="0" lang="en">
                <a:solidFill>
                  <a:schemeClr val="dk1"/>
                </a:solidFill>
              </a:rPr>
              <a:t>The primary goal is to filter and predict only those movies that a corresponding user is most likely to want to watch. </a:t>
            </a:r>
            <a:endParaRPr sz="1700"/>
          </a:p>
        </p:txBody>
      </p:sp>
      <p:pic>
        <p:nvPicPr>
          <p:cNvPr id="105" name="Google Shape;105;p21"/>
          <p:cNvPicPr preferRelativeResize="0"/>
          <p:nvPr/>
        </p:nvPicPr>
        <p:blipFill>
          <a:blip r:embed="rId3">
            <a:alphaModFix/>
          </a:blip>
          <a:stretch>
            <a:fillRect/>
          </a:stretch>
        </p:blipFill>
        <p:spPr>
          <a:xfrm>
            <a:off x="4808950" y="1088725"/>
            <a:ext cx="3915302" cy="29660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279292" y="27501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Dataset Used</a:t>
            </a:r>
            <a:endParaRPr/>
          </a:p>
        </p:txBody>
      </p:sp>
      <p:sp>
        <p:nvSpPr>
          <p:cNvPr id="111" name="Google Shape;111;p22"/>
          <p:cNvSpPr txBox="1"/>
          <p:nvPr>
            <p:ph idx="1" type="body"/>
          </p:nvPr>
        </p:nvSpPr>
        <p:spPr>
          <a:xfrm>
            <a:off x="534000" y="1062225"/>
            <a:ext cx="7828800" cy="2586000"/>
          </a:xfrm>
          <a:prstGeom prst="rect">
            <a:avLst/>
          </a:prstGeom>
        </p:spPr>
        <p:txBody>
          <a:bodyPr anchorCtr="0" anchor="t" bIns="0" lIns="0" spcFirstLastPara="1" rIns="0" wrap="square" tIns="0">
            <a:spAutoFit/>
          </a:bodyPr>
          <a:lstStyle/>
          <a:p>
            <a:pPr indent="-317500" lvl="0" marL="457200" rtl="0" algn="l">
              <a:spcBef>
                <a:spcPts val="0"/>
              </a:spcBef>
              <a:spcAft>
                <a:spcPts val="0"/>
              </a:spcAft>
              <a:buClr>
                <a:schemeClr val="dk1"/>
              </a:buClr>
              <a:buSzPts val="1400"/>
              <a:buFont typeface="Georgia"/>
              <a:buChar char="●"/>
            </a:pPr>
            <a:r>
              <a:rPr b="0" lang="en">
                <a:solidFill>
                  <a:schemeClr val="dk1"/>
                </a:solidFill>
                <a:latin typeface="Georgia"/>
                <a:ea typeface="Georgia"/>
                <a:cs typeface="Georgia"/>
                <a:sym typeface="Georgia"/>
              </a:rPr>
              <a:t>The dataset  describes 5-star rating and free-text tagging activity from</a:t>
            </a:r>
            <a:r>
              <a:rPr b="0" lang="en">
                <a:solidFill>
                  <a:schemeClr val="dk1"/>
                </a:solidFill>
                <a:uFill>
                  <a:noFill/>
                </a:uFill>
                <a:latin typeface="Georgia"/>
                <a:ea typeface="Georgia"/>
                <a:cs typeface="Georgia"/>
                <a:sym typeface="Georgia"/>
                <a:hlinkClick r:id="rId3">
                  <a:extLst>
                    <a:ext uri="{A12FA001-AC4F-418D-AE19-62706E023703}">
                      <ahyp:hlinkClr val="tx"/>
                    </a:ext>
                  </a:extLst>
                </a:hlinkClick>
              </a:rPr>
              <a:t> </a:t>
            </a:r>
            <a:r>
              <a:rPr b="0" lang="en" u="sng">
                <a:solidFill>
                  <a:schemeClr val="dk1"/>
                </a:solidFill>
                <a:latin typeface="Georgia"/>
                <a:ea typeface="Georgia"/>
                <a:cs typeface="Georgia"/>
                <a:sym typeface="Georgia"/>
                <a:hlinkClick r:id="rId4">
                  <a:extLst>
                    <a:ext uri="{A12FA001-AC4F-418D-AE19-62706E023703}">
                      <ahyp:hlinkClr val="tx"/>
                    </a:ext>
                  </a:extLst>
                </a:hlinkClick>
              </a:rPr>
              <a:t>MovieLens</a:t>
            </a:r>
            <a:r>
              <a:rPr b="0" lang="en">
                <a:solidFill>
                  <a:schemeClr val="dk1"/>
                </a:solidFill>
                <a:latin typeface="Georgia"/>
                <a:ea typeface="Georgia"/>
                <a:cs typeface="Georgia"/>
                <a:sym typeface="Georgia"/>
              </a:rPr>
              <a:t>, a movie recommendation service.</a:t>
            </a:r>
            <a:endParaRPr b="0">
              <a:solidFill>
                <a:schemeClr val="dk1"/>
              </a:solidFill>
              <a:latin typeface="Georgia"/>
              <a:ea typeface="Georgia"/>
              <a:cs typeface="Georgia"/>
              <a:sym typeface="Georgia"/>
            </a:endParaRPr>
          </a:p>
          <a:p>
            <a:pPr indent="0" lvl="0" marL="457200" rtl="0" algn="l">
              <a:spcBef>
                <a:spcPts val="0"/>
              </a:spcBef>
              <a:spcAft>
                <a:spcPts val="0"/>
              </a:spcAft>
              <a:buNone/>
            </a:pPr>
            <a:r>
              <a:t/>
            </a:r>
            <a:endParaRPr b="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b="0" lang="en">
                <a:solidFill>
                  <a:schemeClr val="dk1"/>
                </a:solidFill>
                <a:latin typeface="Georgia"/>
                <a:ea typeface="Georgia"/>
                <a:cs typeface="Georgia"/>
                <a:sym typeface="Georgia"/>
              </a:rPr>
              <a:t>It contains 100836 ratings and 3683 tag applications across 9742 movies. </a:t>
            </a:r>
            <a:endParaRPr b="0">
              <a:solidFill>
                <a:schemeClr val="dk1"/>
              </a:solidFill>
              <a:latin typeface="Georgia"/>
              <a:ea typeface="Georgia"/>
              <a:cs typeface="Georgia"/>
              <a:sym typeface="Georgia"/>
            </a:endParaRPr>
          </a:p>
          <a:p>
            <a:pPr indent="0" lvl="0" marL="457200" rtl="0" algn="l">
              <a:spcBef>
                <a:spcPts val="0"/>
              </a:spcBef>
              <a:spcAft>
                <a:spcPts val="0"/>
              </a:spcAft>
              <a:buNone/>
            </a:pPr>
            <a:r>
              <a:t/>
            </a:r>
            <a:endParaRPr b="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b="0" lang="en">
                <a:solidFill>
                  <a:schemeClr val="dk1"/>
                </a:solidFill>
                <a:latin typeface="Georgia"/>
                <a:ea typeface="Georgia"/>
                <a:cs typeface="Georgia"/>
                <a:sym typeface="Georgia"/>
              </a:rPr>
              <a:t>Users were selected at random for inclusion. All selected users had rated at least 20 movies.</a:t>
            </a:r>
            <a:endParaRPr b="0">
              <a:solidFill>
                <a:schemeClr val="dk1"/>
              </a:solidFill>
              <a:latin typeface="Georgia"/>
              <a:ea typeface="Georgia"/>
              <a:cs typeface="Georgia"/>
              <a:sym typeface="Georgia"/>
            </a:endParaRPr>
          </a:p>
          <a:p>
            <a:pPr indent="0" lvl="0" marL="457200" rtl="0" algn="l">
              <a:spcBef>
                <a:spcPts val="0"/>
              </a:spcBef>
              <a:spcAft>
                <a:spcPts val="0"/>
              </a:spcAft>
              <a:buNone/>
            </a:pPr>
            <a:r>
              <a:t/>
            </a:r>
            <a:endParaRPr b="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b="0" lang="en">
                <a:solidFill>
                  <a:schemeClr val="dk1"/>
                </a:solidFill>
                <a:latin typeface="Georgia"/>
                <a:ea typeface="Georgia"/>
                <a:cs typeface="Georgia"/>
                <a:sym typeface="Georgia"/>
              </a:rPr>
              <a:t>The dataset has the following files:</a:t>
            </a:r>
            <a:endParaRPr b="0">
              <a:solidFill>
                <a:schemeClr val="dk1"/>
              </a:solidFill>
              <a:latin typeface="Georgia"/>
              <a:ea typeface="Georgia"/>
              <a:cs typeface="Georgia"/>
              <a:sym typeface="Georgia"/>
            </a:endParaRPr>
          </a:p>
          <a:p>
            <a:pPr indent="-317500" lvl="0" marL="914400" rtl="0" algn="l">
              <a:spcBef>
                <a:spcPts val="0"/>
              </a:spcBef>
              <a:spcAft>
                <a:spcPts val="0"/>
              </a:spcAft>
              <a:buClr>
                <a:schemeClr val="dk1"/>
              </a:buClr>
              <a:buSzPts val="1400"/>
              <a:buFont typeface="Georgia"/>
              <a:buAutoNum type="arabicPeriod"/>
            </a:pPr>
            <a:r>
              <a:rPr b="0" lang="en">
                <a:solidFill>
                  <a:schemeClr val="dk1"/>
                </a:solidFill>
                <a:latin typeface="Georgia"/>
                <a:ea typeface="Georgia"/>
                <a:cs typeface="Georgia"/>
                <a:sym typeface="Georgia"/>
              </a:rPr>
              <a:t>Movies.csv</a:t>
            </a:r>
            <a:endParaRPr b="0">
              <a:solidFill>
                <a:schemeClr val="dk1"/>
              </a:solidFill>
              <a:latin typeface="Georgia"/>
              <a:ea typeface="Georgia"/>
              <a:cs typeface="Georgia"/>
              <a:sym typeface="Georgia"/>
            </a:endParaRPr>
          </a:p>
          <a:p>
            <a:pPr indent="-317500" lvl="0" marL="914400" rtl="0" algn="l">
              <a:spcBef>
                <a:spcPts val="0"/>
              </a:spcBef>
              <a:spcAft>
                <a:spcPts val="0"/>
              </a:spcAft>
              <a:buClr>
                <a:schemeClr val="dk1"/>
              </a:buClr>
              <a:buSzPts val="1400"/>
              <a:buFont typeface="Georgia"/>
              <a:buAutoNum type="arabicPeriod"/>
            </a:pPr>
            <a:r>
              <a:rPr b="0" lang="en">
                <a:solidFill>
                  <a:schemeClr val="dk1"/>
                </a:solidFill>
                <a:latin typeface="Georgia"/>
                <a:ea typeface="Georgia"/>
                <a:cs typeface="Georgia"/>
                <a:sym typeface="Georgia"/>
              </a:rPr>
              <a:t>Ratings.csv</a:t>
            </a:r>
            <a:endParaRPr b="0">
              <a:solidFill>
                <a:schemeClr val="dk1"/>
              </a:solidFill>
              <a:latin typeface="Georgia"/>
              <a:ea typeface="Georgia"/>
              <a:cs typeface="Georgia"/>
              <a:sym typeface="Georgia"/>
            </a:endParaRPr>
          </a:p>
          <a:p>
            <a:pPr indent="-317500" lvl="0" marL="914400" rtl="0" algn="l">
              <a:spcBef>
                <a:spcPts val="0"/>
              </a:spcBef>
              <a:spcAft>
                <a:spcPts val="0"/>
              </a:spcAft>
              <a:buClr>
                <a:schemeClr val="dk1"/>
              </a:buClr>
              <a:buSzPts val="1400"/>
              <a:buFont typeface="Georgia"/>
              <a:buAutoNum type="arabicPeriod"/>
            </a:pPr>
            <a:r>
              <a:rPr b="0" lang="en">
                <a:solidFill>
                  <a:schemeClr val="dk1"/>
                </a:solidFill>
                <a:latin typeface="Georgia"/>
                <a:ea typeface="Georgia"/>
                <a:cs typeface="Georgia"/>
                <a:sym typeface="Georgia"/>
              </a:rPr>
              <a:t>Tags.csv</a:t>
            </a:r>
            <a:endParaRPr b="0">
              <a:solidFill>
                <a:schemeClr val="dk1"/>
              </a:solidFill>
              <a:latin typeface="Georgia"/>
              <a:ea typeface="Georgia"/>
              <a:cs typeface="Georgia"/>
              <a:sym typeface="Georgia"/>
            </a:endParaRPr>
          </a:p>
          <a:p>
            <a:pPr indent="-317500" lvl="0" marL="914400" rtl="0" algn="l">
              <a:spcBef>
                <a:spcPts val="0"/>
              </a:spcBef>
              <a:spcAft>
                <a:spcPts val="0"/>
              </a:spcAft>
              <a:buClr>
                <a:schemeClr val="dk1"/>
              </a:buClr>
              <a:buSzPts val="1400"/>
              <a:buFont typeface="Georgia"/>
              <a:buAutoNum type="arabicPeriod"/>
            </a:pPr>
            <a:r>
              <a:rPr b="0" lang="en">
                <a:solidFill>
                  <a:schemeClr val="dk1"/>
                </a:solidFill>
                <a:latin typeface="Georgia"/>
                <a:ea typeface="Georgia"/>
                <a:cs typeface="Georgia"/>
                <a:sym typeface="Georgia"/>
              </a:rPr>
              <a:t>links.csv</a:t>
            </a:r>
            <a:endParaRPr b="0">
              <a:solidFill>
                <a:schemeClr val="dk1"/>
              </a:solidFill>
              <a:latin typeface="Georgia"/>
              <a:ea typeface="Georgia"/>
              <a:cs typeface="Georgia"/>
              <a:sym typeface="Georgia"/>
            </a:endParaRPr>
          </a:p>
        </p:txBody>
      </p:sp>
      <p:pic>
        <p:nvPicPr>
          <p:cNvPr id="112" name="Google Shape;112;p22"/>
          <p:cNvPicPr preferRelativeResize="0"/>
          <p:nvPr/>
        </p:nvPicPr>
        <p:blipFill>
          <a:blip r:embed="rId5">
            <a:alphaModFix/>
          </a:blip>
          <a:stretch>
            <a:fillRect/>
          </a:stretch>
        </p:blipFill>
        <p:spPr>
          <a:xfrm>
            <a:off x="4104125" y="2456875"/>
            <a:ext cx="4463350" cy="228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Data Exploration</a:t>
            </a:r>
            <a:endParaRPr/>
          </a:p>
        </p:txBody>
      </p:sp>
      <p:pic>
        <p:nvPicPr>
          <p:cNvPr id="118" name="Google Shape;118;p23"/>
          <p:cNvPicPr preferRelativeResize="0"/>
          <p:nvPr/>
        </p:nvPicPr>
        <p:blipFill>
          <a:blip r:embed="rId3">
            <a:alphaModFix/>
          </a:blip>
          <a:stretch>
            <a:fillRect/>
          </a:stretch>
        </p:blipFill>
        <p:spPr>
          <a:xfrm>
            <a:off x="552575" y="953650"/>
            <a:ext cx="8121650" cy="39084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Data Exploration</a:t>
            </a:r>
            <a:endParaRPr/>
          </a:p>
        </p:txBody>
      </p:sp>
      <p:pic>
        <p:nvPicPr>
          <p:cNvPr id="124" name="Google Shape;124;p24"/>
          <p:cNvPicPr preferRelativeResize="0"/>
          <p:nvPr/>
        </p:nvPicPr>
        <p:blipFill>
          <a:blip r:embed="rId3">
            <a:alphaModFix/>
          </a:blip>
          <a:stretch>
            <a:fillRect/>
          </a:stretch>
        </p:blipFill>
        <p:spPr>
          <a:xfrm>
            <a:off x="2070388" y="1229400"/>
            <a:ext cx="4920425" cy="332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Data Exploration</a:t>
            </a:r>
            <a:endParaRPr/>
          </a:p>
        </p:txBody>
      </p:sp>
      <p:pic>
        <p:nvPicPr>
          <p:cNvPr id="130" name="Google Shape;130;p25"/>
          <p:cNvPicPr preferRelativeResize="0"/>
          <p:nvPr/>
        </p:nvPicPr>
        <p:blipFill>
          <a:blip r:embed="rId3">
            <a:alphaModFix/>
          </a:blip>
          <a:stretch>
            <a:fillRect/>
          </a:stretch>
        </p:blipFill>
        <p:spPr>
          <a:xfrm>
            <a:off x="357350" y="976650"/>
            <a:ext cx="8429300" cy="34835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Content-based Filtering</a:t>
            </a:r>
            <a:endParaRPr/>
          </a:p>
        </p:txBody>
      </p:sp>
      <p:sp>
        <p:nvSpPr>
          <p:cNvPr id="136" name="Google Shape;136;p26"/>
          <p:cNvSpPr txBox="1"/>
          <p:nvPr>
            <p:ph idx="1" type="body"/>
          </p:nvPr>
        </p:nvSpPr>
        <p:spPr>
          <a:xfrm>
            <a:off x="534000" y="1062200"/>
            <a:ext cx="4808100" cy="332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b="0" sz="1350">
              <a:solidFill>
                <a:srgbClr val="3A3B41"/>
              </a:solidFill>
              <a:highlight>
                <a:schemeClr val="lt1"/>
              </a:highlight>
              <a:latin typeface="Georgia"/>
              <a:ea typeface="Georgia"/>
              <a:cs typeface="Georgia"/>
              <a:sym typeface="Georgia"/>
            </a:endParaRPr>
          </a:p>
          <a:p>
            <a:pPr indent="-314325" lvl="0" marL="457200" rtl="0" algn="l">
              <a:spcBef>
                <a:spcPts val="0"/>
              </a:spcBef>
              <a:spcAft>
                <a:spcPts val="0"/>
              </a:spcAft>
              <a:buClr>
                <a:srgbClr val="3A3B41"/>
              </a:buClr>
              <a:buSzPts val="1350"/>
              <a:buFont typeface="Georgia"/>
              <a:buChar char="●"/>
            </a:pPr>
            <a:r>
              <a:rPr b="0" lang="en" sz="1350">
                <a:solidFill>
                  <a:srgbClr val="3A3B41"/>
                </a:solidFill>
                <a:highlight>
                  <a:schemeClr val="lt1"/>
                </a:highlight>
                <a:latin typeface="Georgia"/>
                <a:ea typeface="Georgia"/>
                <a:cs typeface="Georgia"/>
                <a:sym typeface="Georgia"/>
              </a:rPr>
              <a:t>Content-based filtering is a technique used to suggest items to users based on the similarity of their attributes to items that the user has interacted with or shown interest in. </a:t>
            </a:r>
            <a:endParaRPr b="0" sz="1350">
              <a:solidFill>
                <a:srgbClr val="3A3B41"/>
              </a:solidFill>
              <a:highlight>
                <a:schemeClr val="lt1"/>
              </a:highlight>
              <a:latin typeface="Georgia"/>
              <a:ea typeface="Georgia"/>
              <a:cs typeface="Georgia"/>
              <a:sym typeface="Georgia"/>
            </a:endParaRPr>
          </a:p>
          <a:p>
            <a:pPr indent="0" lvl="0" marL="457200" rtl="0" algn="l">
              <a:spcBef>
                <a:spcPts val="0"/>
              </a:spcBef>
              <a:spcAft>
                <a:spcPts val="0"/>
              </a:spcAft>
              <a:buNone/>
            </a:pPr>
            <a:r>
              <a:t/>
            </a:r>
            <a:endParaRPr b="0" sz="1350">
              <a:solidFill>
                <a:srgbClr val="3A3B41"/>
              </a:solidFill>
              <a:highlight>
                <a:schemeClr val="lt1"/>
              </a:highlight>
              <a:latin typeface="Georgia"/>
              <a:ea typeface="Georgia"/>
              <a:cs typeface="Georgia"/>
              <a:sym typeface="Georgia"/>
            </a:endParaRPr>
          </a:p>
          <a:p>
            <a:pPr indent="-314325" lvl="0" marL="457200" rtl="0" algn="l">
              <a:spcBef>
                <a:spcPts val="0"/>
              </a:spcBef>
              <a:spcAft>
                <a:spcPts val="0"/>
              </a:spcAft>
              <a:buClr>
                <a:srgbClr val="3A3B41"/>
              </a:buClr>
              <a:buSzPts val="1350"/>
              <a:buFont typeface="Georgia"/>
              <a:buChar char="●"/>
            </a:pPr>
            <a:r>
              <a:rPr b="0" lang="en" sz="1350">
                <a:solidFill>
                  <a:srgbClr val="3A3B41"/>
                </a:solidFill>
                <a:highlight>
                  <a:schemeClr val="lt1"/>
                </a:highlight>
                <a:latin typeface="Georgia"/>
                <a:ea typeface="Georgia"/>
                <a:cs typeface="Georgia"/>
                <a:sym typeface="Georgia"/>
              </a:rPr>
              <a:t>It works by analyzing the features or characteristics of items and comparing them to a user's historical interactions with other items for personalised recommendations.</a:t>
            </a:r>
            <a:endParaRPr b="0" sz="1350">
              <a:solidFill>
                <a:srgbClr val="3A3B41"/>
              </a:solidFill>
              <a:highlight>
                <a:schemeClr val="lt1"/>
              </a:highlight>
              <a:latin typeface="Georgia"/>
              <a:ea typeface="Georgia"/>
              <a:cs typeface="Georgia"/>
              <a:sym typeface="Georgia"/>
            </a:endParaRPr>
          </a:p>
          <a:p>
            <a:pPr indent="0" lvl="0" marL="457200" rtl="0" algn="l">
              <a:spcBef>
                <a:spcPts val="0"/>
              </a:spcBef>
              <a:spcAft>
                <a:spcPts val="0"/>
              </a:spcAft>
              <a:buNone/>
            </a:pPr>
            <a:r>
              <a:t/>
            </a:r>
            <a:endParaRPr b="0" sz="1350">
              <a:solidFill>
                <a:srgbClr val="3A3B41"/>
              </a:solidFill>
              <a:highlight>
                <a:schemeClr val="lt1"/>
              </a:highlight>
              <a:latin typeface="Georgia"/>
              <a:ea typeface="Georgia"/>
              <a:cs typeface="Georgia"/>
              <a:sym typeface="Georgia"/>
            </a:endParaRPr>
          </a:p>
          <a:p>
            <a:pPr indent="-314325" lvl="0" marL="457200" rtl="0" algn="l">
              <a:spcBef>
                <a:spcPts val="0"/>
              </a:spcBef>
              <a:spcAft>
                <a:spcPts val="0"/>
              </a:spcAft>
              <a:buClr>
                <a:srgbClr val="3A3B41"/>
              </a:buClr>
              <a:buSzPts val="1350"/>
              <a:buFont typeface="Georgia"/>
              <a:buChar char="●"/>
            </a:pPr>
            <a:r>
              <a:rPr b="0" lang="en" sz="1350">
                <a:solidFill>
                  <a:srgbClr val="3A3B41"/>
                </a:solidFill>
                <a:highlight>
                  <a:schemeClr val="lt1"/>
                </a:highlight>
                <a:latin typeface="Georgia"/>
                <a:ea typeface="Georgia"/>
                <a:cs typeface="Georgia"/>
                <a:sym typeface="Georgia"/>
              </a:rPr>
              <a:t>In the case of movie recommendations, content-based filtering would analyze the content or metadata of movies such as genres, actors, directors, and plot summaries to recommend movies with similar features to those a user has previously enjoyed.</a:t>
            </a:r>
            <a:endParaRPr b="0" sz="1350">
              <a:solidFill>
                <a:srgbClr val="3A3B41"/>
              </a:solidFill>
              <a:highlight>
                <a:schemeClr val="lt1"/>
              </a:highlight>
              <a:latin typeface="Georgia"/>
              <a:ea typeface="Georgia"/>
              <a:cs typeface="Georgia"/>
              <a:sym typeface="Georgia"/>
            </a:endParaRPr>
          </a:p>
        </p:txBody>
      </p:sp>
      <p:pic>
        <p:nvPicPr>
          <p:cNvPr id="137" name="Google Shape;137;p26"/>
          <p:cNvPicPr preferRelativeResize="0"/>
          <p:nvPr/>
        </p:nvPicPr>
        <p:blipFill>
          <a:blip r:embed="rId3">
            <a:alphaModFix/>
          </a:blip>
          <a:stretch>
            <a:fillRect/>
          </a:stretch>
        </p:blipFill>
        <p:spPr>
          <a:xfrm>
            <a:off x="6001650" y="609692"/>
            <a:ext cx="2919756" cy="41123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243492" y="264667"/>
            <a:ext cx="83382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Content-based filtering methods</a:t>
            </a:r>
            <a:endParaRPr/>
          </a:p>
        </p:txBody>
      </p:sp>
      <p:sp>
        <p:nvSpPr>
          <p:cNvPr id="143" name="Google Shape;143;p27"/>
          <p:cNvSpPr txBox="1"/>
          <p:nvPr>
            <p:ph idx="1" type="body"/>
          </p:nvPr>
        </p:nvSpPr>
        <p:spPr>
          <a:xfrm>
            <a:off x="513300" y="726375"/>
            <a:ext cx="7167900" cy="48024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t/>
            </a:r>
            <a:endParaRPr b="0" sz="1300">
              <a:solidFill>
                <a:srgbClr val="3A3B41"/>
              </a:solidFill>
              <a:highlight>
                <a:srgbClr val="F9FAFF"/>
              </a:highlight>
              <a:latin typeface="Georgia"/>
              <a:ea typeface="Georgia"/>
              <a:cs typeface="Georgia"/>
              <a:sym typeface="Georgia"/>
            </a:endParaRPr>
          </a:p>
          <a:p>
            <a:pPr indent="-311150" lvl="0" marL="457200" rtl="0" algn="l">
              <a:lnSpc>
                <a:spcPct val="150000"/>
              </a:lnSpc>
              <a:spcBef>
                <a:spcPts val="0"/>
              </a:spcBef>
              <a:spcAft>
                <a:spcPts val="0"/>
              </a:spcAft>
              <a:buClr>
                <a:srgbClr val="3A3B41"/>
              </a:buClr>
              <a:buSzPts val="1300"/>
              <a:buFont typeface="Georgia"/>
              <a:buChar char="●"/>
            </a:pPr>
            <a:r>
              <a:rPr lang="en" sz="1300">
                <a:solidFill>
                  <a:srgbClr val="3A3B41"/>
                </a:solidFill>
                <a:highlight>
                  <a:schemeClr val="lt1"/>
                </a:highlight>
                <a:latin typeface="Georgia"/>
                <a:ea typeface="Georgia"/>
                <a:cs typeface="Georgia"/>
                <a:sym typeface="Georgia"/>
              </a:rPr>
              <a:t>Item centered Approach</a:t>
            </a:r>
            <a:endParaRPr sz="1300">
              <a:solidFill>
                <a:srgbClr val="3A3B41"/>
              </a:solidFill>
              <a:highlight>
                <a:schemeClr val="lt1"/>
              </a:highlight>
              <a:latin typeface="Georgia"/>
              <a:ea typeface="Georgia"/>
              <a:cs typeface="Georgia"/>
              <a:sym typeface="Georgia"/>
            </a:endParaRPr>
          </a:p>
          <a:p>
            <a:pPr indent="0" lvl="0" marL="457200" rtl="0" algn="l">
              <a:lnSpc>
                <a:spcPct val="150000"/>
              </a:lnSpc>
              <a:spcBef>
                <a:spcPts val="0"/>
              </a:spcBef>
              <a:spcAft>
                <a:spcPts val="0"/>
              </a:spcAft>
              <a:buNone/>
            </a:pPr>
            <a:r>
              <a:rPr b="0" lang="en" sz="1300">
                <a:solidFill>
                  <a:srgbClr val="3A3B41"/>
                </a:solidFill>
                <a:highlight>
                  <a:schemeClr val="lt1"/>
                </a:highlight>
                <a:latin typeface="Georgia"/>
                <a:ea typeface="Georgia"/>
                <a:cs typeface="Georgia"/>
                <a:sym typeface="Georgia"/>
              </a:rPr>
              <a:t>If we use user features, the approach is item-centered. We build a model for each item based on user features to predict the probability of each user liking the item or the rating they would give it. This method is robust but less personalized.</a:t>
            </a:r>
            <a:endParaRPr b="0" sz="1300">
              <a:solidFill>
                <a:srgbClr val="3A3B41"/>
              </a:solidFill>
              <a:highlight>
                <a:schemeClr val="lt1"/>
              </a:highlight>
              <a:latin typeface="Georgia"/>
              <a:ea typeface="Georgia"/>
              <a:cs typeface="Georgia"/>
              <a:sym typeface="Georgia"/>
            </a:endParaRPr>
          </a:p>
          <a:p>
            <a:pPr indent="0" lvl="0" marL="457200" rtl="0" algn="l">
              <a:lnSpc>
                <a:spcPct val="150000"/>
              </a:lnSpc>
              <a:spcBef>
                <a:spcPts val="0"/>
              </a:spcBef>
              <a:spcAft>
                <a:spcPts val="0"/>
              </a:spcAft>
              <a:buNone/>
            </a:pPr>
            <a:r>
              <a:rPr b="0" lang="en" sz="1300">
                <a:solidFill>
                  <a:srgbClr val="3A3B41"/>
                </a:solidFill>
                <a:highlight>
                  <a:schemeClr val="lt1"/>
                </a:highlight>
                <a:latin typeface="Georgia"/>
                <a:ea typeface="Georgia"/>
                <a:cs typeface="Georgia"/>
                <a:sym typeface="Georgia"/>
              </a:rPr>
              <a:t>“what is the probability for each user to like this item?” (or “what is the rate given by each user to this item?”, for regression)</a:t>
            </a:r>
            <a:endParaRPr b="0" sz="1300">
              <a:solidFill>
                <a:srgbClr val="3A3B41"/>
              </a:solidFill>
              <a:highlight>
                <a:schemeClr val="lt1"/>
              </a:highlight>
              <a:latin typeface="Georgia"/>
              <a:ea typeface="Georgia"/>
              <a:cs typeface="Georgia"/>
              <a:sym typeface="Georgia"/>
            </a:endParaRPr>
          </a:p>
          <a:p>
            <a:pPr indent="-311150" lvl="0" marL="457200" rtl="0" algn="l">
              <a:lnSpc>
                <a:spcPct val="150000"/>
              </a:lnSpc>
              <a:spcBef>
                <a:spcPts val="0"/>
              </a:spcBef>
              <a:spcAft>
                <a:spcPts val="0"/>
              </a:spcAft>
              <a:buClr>
                <a:srgbClr val="3A3B41"/>
              </a:buClr>
              <a:buSzPts val="1300"/>
              <a:buFont typeface="Georgia"/>
              <a:buChar char="●"/>
            </a:pPr>
            <a:r>
              <a:rPr lang="en" sz="1300">
                <a:solidFill>
                  <a:srgbClr val="3A3B41"/>
                </a:solidFill>
                <a:highlight>
                  <a:schemeClr val="lt1"/>
                </a:highlight>
                <a:latin typeface="Georgia"/>
                <a:ea typeface="Georgia"/>
                <a:cs typeface="Georgia"/>
                <a:sym typeface="Georgia"/>
              </a:rPr>
              <a:t>User-centered Approach</a:t>
            </a:r>
            <a:endParaRPr sz="1300">
              <a:solidFill>
                <a:srgbClr val="3A3B41"/>
              </a:solidFill>
              <a:highlight>
                <a:schemeClr val="lt1"/>
              </a:highlight>
              <a:latin typeface="Georgia"/>
              <a:ea typeface="Georgia"/>
              <a:cs typeface="Georgia"/>
              <a:sym typeface="Georgia"/>
            </a:endParaRPr>
          </a:p>
          <a:p>
            <a:pPr indent="0" lvl="0" marL="457200" rtl="0" algn="l">
              <a:lnSpc>
                <a:spcPct val="150000"/>
              </a:lnSpc>
              <a:spcBef>
                <a:spcPts val="0"/>
              </a:spcBef>
              <a:spcAft>
                <a:spcPts val="0"/>
              </a:spcAft>
              <a:buNone/>
            </a:pPr>
            <a:r>
              <a:rPr b="0" lang="en" sz="1300">
                <a:solidFill>
                  <a:srgbClr val="3A3B41"/>
                </a:solidFill>
                <a:highlight>
                  <a:schemeClr val="lt1"/>
                </a:highlight>
                <a:latin typeface="Georgia"/>
                <a:ea typeface="Georgia"/>
                <a:cs typeface="Georgia"/>
                <a:sym typeface="Georgia"/>
              </a:rPr>
              <a:t>If we use item features, the approach is user-centered. We build a model for each user based on item features to predict the probability of the user liking each item or the rating they would give it. This method is more personalized but less robust as users have interacted with fewer items.</a:t>
            </a:r>
            <a:endParaRPr b="0" sz="1300">
              <a:solidFill>
                <a:srgbClr val="3A3B41"/>
              </a:solidFill>
              <a:highlight>
                <a:schemeClr val="lt1"/>
              </a:highlight>
              <a:latin typeface="Georgia"/>
              <a:ea typeface="Georgia"/>
              <a:cs typeface="Georgia"/>
              <a:sym typeface="Georgia"/>
            </a:endParaRPr>
          </a:p>
          <a:p>
            <a:pPr indent="0" lvl="0" marL="457200" rtl="0" algn="l">
              <a:lnSpc>
                <a:spcPct val="150000"/>
              </a:lnSpc>
              <a:spcBef>
                <a:spcPts val="0"/>
              </a:spcBef>
              <a:spcAft>
                <a:spcPts val="0"/>
              </a:spcAft>
              <a:buNone/>
            </a:pPr>
            <a:r>
              <a:rPr b="0" lang="en" sz="1300">
                <a:solidFill>
                  <a:srgbClr val="292929"/>
                </a:solidFill>
                <a:highlight>
                  <a:srgbClr val="FFFFFF"/>
                </a:highlight>
                <a:latin typeface="Georgia"/>
                <a:ea typeface="Georgia"/>
                <a:cs typeface="Georgia"/>
                <a:sym typeface="Georgia"/>
              </a:rPr>
              <a:t>“what is the probability for this user to like each item?” (or “what is the rate given by this user to each item?”, for regression)</a:t>
            </a:r>
            <a:endParaRPr b="0" sz="1300">
              <a:solidFill>
                <a:srgbClr val="3A3B41"/>
              </a:solidFill>
              <a:highlight>
                <a:schemeClr val="lt1"/>
              </a:highlight>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t/>
            </a:r>
            <a:endParaRPr b="0" sz="1300">
              <a:solidFill>
                <a:srgbClr val="3A3B41"/>
              </a:solidFill>
              <a:highlight>
                <a:srgbClr val="F9FA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